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0"/>
  </p:notesMasterIdLst>
  <p:handoutMasterIdLst>
    <p:handoutMasterId r:id="rId31"/>
  </p:handoutMasterIdLst>
  <p:sldIdLst>
    <p:sldId id="257" r:id="rId6"/>
    <p:sldId id="307" r:id="rId7"/>
    <p:sldId id="262" r:id="rId8"/>
    <p:sldId id="271" r:id="rId9"/>
    <p:sldId id="265" r:id="rId10"/>
    <p:sldId id="338" r:id="rId11"/>
    <p:sldId id="327" r:id="rId12"/>
    <p:sldId id="328" r:id="rId13"/>
    <p:sldId id="329" r:id="rId14"/>
    <p:sldId id="335" r:id="rId15"/>
    <p:sldId id="299" r:id="rId16"/>
    <p:sldId id="314" r:id="rId17"/>
    <p:sldId id="303" r:id="rId18"/>
    <p:sldId id="330" r:id="rId19"/>
    <p:sldId id="331" r:id="rId20"/>
    <p:sldId id="300" r:id="rId21"/>
    <p:sldId id="332" r:id="rId22"/>
    <p:sldId id="336" r:id="rId23"/>
    <p:sldId id="337" r:id="rId24"/>
    <p:sldId id="333" r:id="rId25"/>
    <p:sldId id="334" r:id="rId26"/>
    <p:sldId id="316" r:id="rId27"/>
    <p:sldId id="310" r:id="rId28"/>
    <p:sldId id="325"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C5738A-3A4B-4C32-A2AD-BF41718C8041}">
          <p14:sldIdLst>
            <p14:sldId id="257"/>
            <p14:sldId id="307"/>
            <p14:sldId id="262"/>
            <p14:sldId id="271"/>
            <p14:sldId id="265"/>
            <p14:sldId id="338"/>
            <p14:sldId id="327"/>
            <p14:sldId id="328"/>
            <p14:sldId id="329"/>
            <p14:sldId id="335"/>
            <p14:sldId id="299"/>
            <p14:sldId id="314"/>
            <p14:sldId id="303"/>
            <p14:sldId id="330"/>
            <p14:sldId id="331"/>
            <p14:sldId id="300"/>
            <p14:sldId id="332"/>
            <p14:sldId id="336"/>
            <p14:sldId id="337"/>
            <p14:sldId id="333"/>
            <p14:sldId id="334"/>
            <p14:sldId id="316"/>
            <p14:sldId id="310"/>
            <p14:sldId id="325"/>
          </p14:sldIdLst>
        </p14:section>
        <p14:section name="Untitled Section" id="{54FBD095-D11A-4CF4-ABE3-1A90D9787D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84913-5DFB-487D-A5E0-F4CE48AD0D66}" v="7" dt="2024-09-20T15:43:03.582"/>
    <p1510:client id="{A9A2D171-C095-4626-94E2-2F6BEAE77075}" v="3" dt="2024-09-19T15:51:02.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60" d="100"/>
          <a:sy n="60" d="100"/>
        </p:scale>
        <p:origin x="147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Atkins" userId="8283de7d-205e-446f-93ee-a5cd04f37305" providerId="ADAL" clId="{07A84913-5DFB-487D-A5E0-F4CE48AD0D66}"/>
    <pc:docChg chg="undo custSel modSld">
      <pc:chgData name="J Atkins" userId="8283de7d-205e-446f-93ee-a5cd04f37305" providerId="ADAL" clId="{07A84913-5DFB-487D-A5E0-F4CE48AD0D66}" dt="2024-09-20T15:43:05.854" v="126" actId="20577"/>
      <pc:docMkLst>
        <pc:docMk/>
      </pc:docMkLst>
      <pc:sldChg chg="modSp">
        <pc:chgData name="J Atkins" userId="8283de7d-205e-446f-93ee-a5cd04f37305" providerId="ADAL" clId="{07A84913-5DFB-487D-A5E0-F4CE48AD0D66}" dt="2024-09-20T15:39:03.157" v="87" actId="20577"/>
        <pc:sldMkLst>
          <pc:docMk/>
          <pc:sldMk cId="78580965" sldId="300"/>
        </pc:sldMkLst>
        <pc:spChg chg="mod">
          <ac:chgData name="J Atkins" userId="8283de7d-205e-446f-93ee-a5cd04f37305" providerId="ADAL" clId="{07A84913-5DFB-487D-A5E0-F4CE48AD0D66}" dt="2024-09-20T15:39:03.157" v="87" actId="20577"/>
          <ac:spMkLst>
            <pc:docMk/>
            <pc:sldMk cId="78580965" sldId="300"/>
            <ac:spMk id="3" creationId="{00000000-0000-0000-0000-000000000000}"/>
          </ac:spMkLst>
        </pc:spChg>
      </pc:sldChg>
      <pc:sldChg chg="addSp delSp modSp mod">
        <pc:chgData name="J Atkins" userId="8283de7d-205e-446f-93ee-a5cd04f37305" providerId="ADAL" clId="{07A84913-5DFB-487D-A5E0-F4CE48AD0D66}" dt="2024-09-20T15:37:30.495" v="3" actId="1076"/>
        <pc:sldMkLst>
          <pc:docMk/>
          <pc:sldMk cId="3084141045" sldId="314"/>
        </pc:sldMkLst>
        <pc:picChg chg="del">
          <ac:chgData name="J Atkins" userId="8283de7d-205e-446f-93ee-a5cd04f37305" providerId="ADAL" clId="{07A84913-5DFB-487D-A5E0-F4CE48AD0D66}" dt="2024-09-20T15:36:06.077" v="0" actId="478"/>
          <ac:picMkLst>
            <pc:docMk/>
            <pc:sldMk cId="3084141045" sldId="314"/>
            <ac:picMk id="5" creationId="{B4B14EC1-42C2-4410-9CD0-34199B148010}"/>
          </ac:picMkLst>
        </pc:picChg>
        <pc:picChg chg="add mod">
          <ac:chgData name="J Atkins" userId="8283de7d-205e-446f-93ee-a5cd04f37305" providerId="ADAL" clId="{07A84913-5DFB-487D-A5E0-F4CE48AD0D66}" dt="2024-09-20T15:37:30.495" v="3" actId="1076"/>
          <ac:picMkLst>
            <pc:docMk/>
            <pc:sldMk cId="3084141045" sldId="314"/>
            <ac:picMk id="6" creationId="{01CE5A1D-D484-F3CA-94BD-75F3FE5DFF4A}"/>
          </ac:picMkLst>
        </pc:picChg>
      </pc:sldChg>
      <pc:sldChg chg="modSp mod">
        <pc:chgData name="J Atkins" userId="8283de7d-205e-446f-93ee-a5cd04f37305" providerId="ADAL" clId="{07A84913-5DFB-487D-A5E0-F4CE48AD0D66}" dt="2024-09-20T15:38:40.022" v="81" actId="20577"/>
        <pc:sldMkLst>
          <pc:docMk/>
          <pc:sldMk cId="2193596821" sldId="330"/>
        </pc:sldMkLst>
        <pc:spChg chg="mod">
          <ac:chgData name="J Atkins" userId="8283de7d-205e-446f-93ee-a5cd04f37305" providerId="ADAL" clId="{07A84913-5DFB-487D-A5E0-F4CE48AD0D66}" dt="2024-09-20T15:38:40.022" v="81" actId="20577"/>
          <ac:spMkLst>
            <pc:docMk/>
            <pc:sldMk cId="2193596821" sldId="330"/>
            <ac:spMk id="3" creationId="{E501A56A-7D2E-4272-B821-56FE93346ABB}"/>
          </ac:spMkLst>
        </pc:spChg>
      </pc:sldChg>
      <pc:sldChg chg="addSp delSp modSp mod">
        <pc:chgData name="J Atkins" userId="8283de7d-205e-446f-93ee-a5cd04f37305" providerId="ADAL" clId="{07A84913-5DFB-487D-A5E0-F4CE48AD0D66}" dt="2024-09-20T15:40:32.356" v="92" actId="14100"/>
        <pc:sldMkLst>
          <pc:docMk/>
          <pc:sldMk cId="1328716671" sldId="334"/>
        </pc:sldMkLst>
        <pc:spChg chg="del">
          <ac:chgData name="J Atkins" userId="8283de7d-205e-446f-93ee-a5cd04f37305" providerId="ADAL" clId="{07A84913-5DFB-487D-A5E0-F4CE48AD0D66}" dt="2024-09-20T15:40:24.506" v="89" actId="22"/>
          <ac:spMkLst>
            <pc:docMk/>
            <pc:sldMk cId="1328716671" sldId="334"/>
            <ac:spMk id="5" creationId="{FB613CD0-017D-4B60-BCFE-B4471B0CC8A7}"/>
          </ac:spMkLst>
        </pc:spChg>
        <pc:picChg chg="add mod ord">
          <ac:chgData name="J Atkins" userId="8283de7d-205e-446f-93ee-a5cd04f37305" providerId="ADAL" clId="{07A84913-5DFB-487D-A5E0-F4CE48AD0D66}" dt="2024-09-20T15:40:32.356" v="92" actId="14100"/>
          <ac:picMkLst>
            <pc:docMk/>
            <pc:sldMk cId="1328716671" sldId="334"/>
            <ac:picMk id="4" creationId="{4F61AC5E-70E0-C58D-A53E-D76548738D77}"/>
          </ac:picMkLst>
        </pc:picChg>
        <pc:picChg chg="del">
          <ac:chgData name="J Atkins" userId="8283de7d-205e-446f-93ee-a5cd04f37305" providerId="ADAL" clId="{07A84913-5DFB-487D-A5E0-F4CE48AD0D66}" dt="2024-09-20T15:39:47.285" v="88" actId="478"/>
          <ac:picMkLst>
            <pc:docMk/>
            <pc:sldMk cId="1328716671" sldId="334"/>
            <ac:picMk id="6" creationId="{FBDC857F-1E34-442F-8AFF-9BC1855DDB10}"/>
          </ac:picMkLst>
        </pc:picChg>
      </pc:sldChg>
      <pc:sldChg chg="modSp mod">
        <pc:chgData name="J Atkins" userId="8283de7d-205e-446f-93ee-a5cd04f37305" providerId="ADAL" clId="{07A84913-5DFB-487D-A5E0-F4CE48AD0D66}" dt="2024-09-20T15:43:05.854" v="126" actId="20577"/>
        <pc:sldMkLst>
          <pc:docMk/>
          <pc:sldMk cId="3378457819" sldId="337"/>
        </pc:sldMkLst>
        <pc:spChg chg="mod">
          <ac:chgData name="J Atkins" userId="8283de7d-205e-446f-93ee-a5cd04f37305" providerId="ADAL" clId="{07A84913-5DFB-487D-A5E0-F4CE48AD0D66}" dt="2024-09-20T15:43:05.854" v="126" actId="20577"/>
          <ac:spMkLst>
            <pc:docMk/>
            <pc:sldMk cId="3378457819" sldId="337"/>
            <ac:spMk id="3" creationId="{BDF0F070-87F5-41E3-AA68-6D083C67BC69}"/>
          </ac:spMkLst>
        </pc:spChg>
      </pc:sldChg>
    </pc:docChg>
  </pc:docChgLst>
  <pc:docChgLst>
    <pc:chgData name="L Mason" userId="413c6c25-18a6-457b-b233-ccb2e3eb4f66" providerId="ADAL" clId="{D943F883-4CE7-445D-893B-80477E34D78F}"/>
    <pc:docChg chg="undo custSel modSld">
      <pc:chgData name="L Mason" userId="413c6c25-18a6-457b-b233-ccb2e3eb4f66" providerId="ADAL" clId="{D943F883-4CE7-445D-893B-80477E34D78F}" dt="2024-09-19T13:28:31.121" v="672" actId="255"/>
      <pc:docMkLst>
        <pc:docMk/>
      </pc:docMkLst>
      <pc:sldChg chg="modSp mod modAnim">
        <pc:chgData name="L Mason" userId="413c6c25-18a6-457b-b233-ccb2e3eb4f66" providerId="ADAL" clId="{D943F883-4CE7-445D-893B-80477E34D78F}" dt="2024-09-19T13:04:50.653" v="309" actId="20577"/>
        <pc:sldMkLst>
          <pc:docMk/>
          <pc:sldMk cId="691323944" sldId="316"/>
        </pc:sldMkLst>
        <pc:spChg chg="mod">
          <ac:chgData name="L Mason" userId="413c6c25-18a6-457b-b233-ccb2e3eb4f66" providerId="ADAL" clId="{D943F883-4CE7-445D-893B-80477E34D78F}" dt="2024-09-19T13:01:58.727" v="0" actId="13926"/>
          <ac:spMkLst>
            <pc:docMk/>
            <pc:sldMk cId="691323944" sldId="316"/>
            <ac:spMk id="2" creationId="{00000000-0000-0000-0000-000000000000}"/>
          </ac:spMkLst>
        </pc:spChg>
        <pc:spChg chg="mod">
          <ac:chgData name="L Mason" userId="413c6c25-18a6-457b-b233-ccb2e3eb4f66" providerId="ADAL" clId="{D943F883-4CE7-445D-893B-80477E34D78F}" dt="2024-09-19T13:04:50.653" v="309" actId="20577"/>
          <ac:spMkLst>
            <pc:docMk/>
            <pc:sldMk cId="691323944" sldId="316"/>
            <ac:spMk id="3" creationId="{00000000-0000-0000-0000-000000000000}"/>
          </ac:spMkLst>
        </pc:spChg>
      </pc:sldChg>
      <pc:sldChg chg="addSp delSp modSp mod">
        <pc:chgData name="L Mason" userId="413c6c25-18a6-457b-b233-ccb2e3eb4f66" providerId="ADAL" clId="{D943F883-4CE7-445D-893B-80477E34D78F}" dt="2024-09-19T13:28:31.121" v="672" actId="255"/>
        <pc:sldMkLst>
          <pc:docMk/>
          <pc:sldMk cId="524157566" sldId="331"/>
        </pc:sldMkLst>
        <pc:spChg chg="del mod">
          <ac:chgData name="L Mason" userId="413c6c25-18a6-457b-b233-ccb2e3eb4f66" providerId="ADAL" clId="{D943F883-4CE7-445D-893B-80477E34D78F}" dt="2024-09-19T13:14:45.093" v="349" actId="21"/>
          <ac:spMkLst>
            <pc:docMk/>
            <pc:sldMk cId="524157566" sldId="331"/>
            <ac:spMk id="2" creationId="{96103FBB-2676-4B48-BCEE-55410E08A1ED}"/>
          </ac:spMkLst>
        </pc:spChg>
        <pc:spChg chg="add del mod">
          <ac:chgData name="L Mason" userId="413c6c25-18a6-457b-b233-ccb2e3eb4f66" providerId="ADAL" clId="{D943F883-4CE7-445D-893B-80477E34D78F}" dt="2024-09-19T13:15:50.295" v="357"/>
          <ac:spMkLst>
            <pc:docMk/>
            <pc:sldMk cId="524157566" sldId="331"/>
            <ac:spMk id="3" creationId="{4ACC3952-FAAF-D58C-5776-636337A9C21C}"/>
          </ac:spMkLst>
        </pc:spChg>
        <pc:spChg chg="add mod">
          <ac:chgData name="L Mason" userId="413c6c25-18a6-457b-b233-ccb2e3eb4f66" providerId="ADAL" clId="{D943F883-4CE7-445D-893B-80477E34D78F}" dt="2024-09-19T13:21:35.397" v="487" actId="20577"/>
          <ac:spMkLst>
            <pc:docMk/>
            <pc:sldMk cId="524157566" sldId="331"/>
            <ac:spMk id="4" creationId="{ADD63453-B80F-E1F2-EAC9-09090FF8E927}"/>
          </ac:spMkLst>
        </pc:spChg>
        <pc:spChg chg="add mod">
          <ac:chgData name="L Mason" userId="413c6c25-18a6-457b-b233-ccb2e3eb4f66" providerId="ADAL" clId="{D943F883-4CE7-445D-893B-80477E34D78F}" dt="2024-09-19T13:22:49.758" v="625" actId="20577"/>
          <ac:spMkLst>
            <pc:docMk/>
            <pc:sldMk cId="524157566" sldId="331"/>
            <ac:spMk id="5" creationId="{0625F0F0-8830-83B7-1E23-38FCCDB89AD5}"/>
          </ac:spMkLst>
        </pc:spChg>
        <pc:spChg chg="add del mod">
          <ac:chgData name="L Mason" userId="413c6c25-18a6-457b-b233-ccb2e3eb4f66" providerId="ADAL" clId="{D943F883-4CE7-445D-893B-80477E34D78F}" dt="2024-09-19T13:27:41.460" v="644"/>
          <ac:spMkLst>
            <pc:docMk/>
            <pc:sldMk cId="524157566" sldId="331"/>
            <ac:spMk id="8" creationId="{E83B1CB0-33DD-DC0D-419F-357C72C19AEA}"/>
          </ac:spMkLst>
        </pc:spChg>
        <pc:spChg chg="add mod">
          <ac:chgData name="L Mason" userId="413c6c25-18a6-457b-b233-ccb2e3eb4f66" providerId="ADAL" clId="{D943F883-4CE7-445D-893B-80477E34D78F}" dt="2024-09-19T13:28:31.121" v="672" actId="255"/>
          <ac:spMkLst>
            <pc:docMk/>
            <pc:sldMk cId="524157566" sldId="331"/>
            <ac:spMk id="9" creationId="{0219407E-AB17-D7C0-9605-EB58AB6100D2}"/>
          </ac:spMkLst>
        </pc:spChg>
        <pc:picChg chg="mod">
          <ac:chgData name="L Mason" userId="413c6c25-18a6-457b-b233-ccb2e3eb4f66" providerId="ADAL" clId="{D943F883-4CE7-445D-893B-80477E34D78F}" dt="2024-09-19T13:14:12.151" v="339" actId="1076"/>
          <ac:picMkLst>
            <pc:docMk/>
            <pc:sldMk cId="524157566" sldId="331"/>
            <ac:picMk id="6" creationId="{E06662DE-0A4A-4EDD-9C62-B5D1B92EA53B}"/>
          </ac:picMkLst>
        </pc:picChg>
        <pc:picChg chg="mod ord">
          <ac:chgData name="L Mason" userId="413c6c25-18a6-457b-b233-ccb2e3eb4f66" providerId="ADAL" clId="{D943F883-4CE7-445D-893B-80477E34D78F}" dt="2024-09-19T13:14:27.670" v="347" actId="166"/>
          <ac:picMkLst>
            <pc:docMk/>
            <pc:sldMk cId="524157566" sldId="331"/>
            <ac:picMk id="7" creationId="{CB0CE117-D499-4834-8D0A-05C69F3F68A6}"/>
          </ac:picMkLst>
        </pc:picChg>
      </pc:sldChg>
      <pc:sldChg chg="modSp mod">
        <pc:chgData name="L Mason" userId="413c6c25-18a6-457b-b233-ccb2e3eb4f66" providerId="ADAL" clId="{D943F883-4CE7-445D-893B-80477E34D78F}" dt="2024-09-19T13:10:06.580" v="337" actId="20577"/>
        <pc:sldMkLst>
          <pc:docMk/>
          <pc:sldMk cId="543301627" sldId="332"/>
        </pc:sldMkLst>
        <pc:spChg chg="mod">
          <ac:chgData name="L Mason" userId="413c6c25-18a6-457b-b233-ccb2e3eb4f66" providerId="ADAL" clId="{D943F883-4CE7-445D-893B-80477E34D78F}" dt="2024-09-19T13:10:06.580" v="337" actId="20577"/>
          <ac:spMkLst>
            <pc:docMk/>
            <pc:sldMk cId="543301627" sldId="332"/>
            <ac:spMk id="7" creationId="{F4D7348E-B053-4E75-A284-F7461BF20D33}"/>
          </ac:spMkLst>
        </pc:spChg>
      </pc:sldChg>
    </pc:docChg>
  </pc:docChgLst>
  <pc:docChgLst>
    <pc:chgData name="L Peterkin-Aldred" userId="259b2e7d-3da5-4016-9256-db12c2b1ee37" providerId="ADAL" clId="{A9A2D171-C095-4626-94E2-2F6BEAE77075}"/>
    <pc:docChg chg="custSel modSld">
      <pc:chgData name="L Peterkin-Aldred" userId="259b2e7d-3da5-4016-9256-db12c2b1ee37" providerId="ADAL" clId="{A9A2D171-C095-4626-94E2-2F6BEAE77075}" dt="2024-09-19T15:51:02.514" v="176"/>
      <pc:docMkLst>
        <pc:docMk/>
      </pc:docMkLst>
      <pc:sldChg chg="modAnim">
        <pc:chgData name="L Peterkin-Aldred" userId="259b2e7d-3da5-4016-9256-db12c2b1ee37" providerId="ADAL" clId="{A9A2D171-C095-4626-94E2-2F6BEAE77075}" dt="2024-09-19T15:51:02.514" v="176"/>
        <pc:sldMkLst>
          <pc:docMk/>
          <pc:sldMk cId="949434883" sldId="265"/>
        </pc:sldMkLst>
      </pc:sldChg>
      <pc:sldChg chg="modSp mod modAnim">
        <pc:chgData name="L Peterkin-Aldred" userId="259b2e7d-3da5-4016-9256-db12c2b1ee37" providerId="ADAL" clId="{A9A2D171-C095-4626-94E2-2F6BEAE77075}" dt="2024-09-19T15:50:53.583" v="175"/>
        <pc:sldMkLst>
          <pc:docMk/>
          <pc:sldMk cId="1095371812" sldId="307"/>
        </pc:sldMkLst>
        <pc:picChg chg="mod">
          <ac:chgData name="L Peterkin-Aldred" userId="259b2e7d-3da5-4016-9256-db12c2b1ee37" providerId="ADAL" clId="{A9A2D171-C095-4626-94E2-2F6BEAE77075}" dt="2024-09-19T15:49:02.100" v="173" actId="1076"/>
          <ac:picMkLst>
            <pc:docMk/>
            <pc:sldMk cId="1095371812" sldId="307"/>
            <ac:picMk id="3" creationId="{297A3805-9DE7-E1AC-26C7-5DA9F442C409}"/>
          </ac:picMkLst>
        </pc:picChg>
      </pc:sldChg>
      <pc:sldChg chg="modSp mod">
        <pc:chgData name="L Peterkin-Aldred" userId="259b2e7d-3da5-4016-9256-db12c2b1ee37" providerId="ADAL" clId="{A9A2D171-C095-4626-94E2-2F6BEAE77075}" dt="2024-09-19T15:44:24.150" v="0" actId="1076"/>
        <pc:sldMkLst>
          <pc:docMk/>
          <pc:sldMk cId="3482545918" sldId="327"/>
        </pc:sldMkLst>
        <pc:spChg chg="mod">
          <ac:chgData name="L Peterkin-Aldred" userId="259b2e7d-3da5-4016-9256-db12c2b1ee37" providerId="ADAL" clId="{A9A2D171-C095-4626-94E2-2F6BEAE77075}" dt="2024-09-19T15:44:24.150" v="0" actId="1076"/>
          <ac:spMkLst>
            <pc:docMk/>
            <pc:sldMk cId="3482545918" sldId="327"/>
            <ac:spMk id="7" creationId="{00000000-0000-0000-0000-000000000000}"/>
          </ac:spMkLst>
        </pc:spChg>
      </pc:sldChg>
      <pc:sldChg chg="modSp mod">
        <pc:chgData name="L Peterkin-Aldred" userId="259b2e7d-3da5-4016-9256-db12c2b1ee37" providerId="ADAL" clId="{A9A2D171-C095-4626-94E2-2F6BEAE77075}" dt="2024-09-19T15:48:07.506" v="171" actId="1076"/>
        <pc:sldMkLst>
          <pc:docMk/>
          <pc:sldMk cId="4292283421" sldId="328"/>
        </pc:sldMkLst>
        <pc:spChg chg="mod">
          <ac:chgData name="L Peterkin-Aldred" userId="259b2e7d-3da5-4016-9256-db12c2b1ee37" providerId="ADAL" clId="{A9A2D171-C095-4626-94E2-2F6BEAE77075}" dt="2024-09-19T15:48:01.095" v="169" actId="27636"/>
          <ac:spMkLst>
            <pc:docMk/>
            <pc:sldMk cId="4292283421" sldId="328"/>
            <ac:spMk id="3" creationId="{00000000-0000-0000-0000-000000000000}"/>
          </ac:spMkLst>
        </pc:spChg>
        <pc:picChg chg="mod">
          <ac:chgData name="L Peterkin-Aldred" userId="259b2e7d-3da5-4016-9256-db12c2b1ee37" providerId="ADAL" clId="{A9A2D171-C095-4626-94E2-2F6BEAE77075}" dt="2024-09-19T15:48:07.506" v="171" actId="1076"/>
          <ac:picMkLst>
            <pc:docMk/>
            <pc:sldMk cId="4292283421" sldId="328"/>
            <ac:picMk id="4" creationId="{3A8A6F6F-7269-F4FC-586B-31CC1B3D68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D4338-E039-46CB-9242-E8B7FCEC2C5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627F8FC3-E9F7-46DD-A10B-C38E14D8FA13}">
      <dgm:prSet/>
      <dgm:spPr/>
      <dgm:t>
        <a:bodyPr/>
        <a:lstStyle/>
        <a:p>
          <a:pPr rtl="0"/>
          <a:r>
            <a:rPr lang="en-GB" dirty="0"/>
            <a:t>Class</a:t>
          </a:r>
          <a:r>
            <a:rPr lang="en-GB" baseline="0" dirty="0"/>
            <a:t> Teacher</a:t>
          </a:r>
        </a:p>
        <a:p>
          <a:pPr rtl="0"/>
          <a:r>
            <a:rPr lang="en-GB" baseline="0" dirty="0"/>
            <a:t>First point of contact</a:t>
          </a:r>
          <a:endParaRPr lang="en-GB" dirty="0"/>
        </a:p>
      </dgm:t>
    </dgm:pt>
    <dgm:pt modelId="{43C1D43B-D92D-434F-9B0C-6A1C2CA57951}" type="parTrans" cxnId="{0E790A21-FE6C-4A22-93CD-B74250407C0C}">
      <dgm:prSet/>
      <dgm:spPr/>
      <dgm:t>
        <a:bodyPr/>
        <a:lstStyle/>
        <a:p>
          <a:endParaRPr lang="en-GB"/>
        </a:p>
      </dgm:t>
    </dgm:pt>
    <dgm:pt modelId="{5D4DAC27-3765-4D40-82AD-2D597069B52F}" type="sibTrans" cxnId="{0E790A21-FE6C-4A22-93CD-B74250407C0C}">
      <dgm:prSet/>
      <dgm:spPr/>
      <dgm:t>
        <a:bodyPr/>
        <a:lstStyle/>
        <a:p>
          <a:endParaRPr lang="en-GB"/>
        </a:p>
      </dgm:t>
    </dgm:pt>
    <dgm:pt modelId="{DD7BDEB4-739F-4D43-86E9-5847077F2D7A}">
      <dgm:prSet/>
      <dgm:spPr/>
      <dgm:t>
        <a:bodyPr/>
        <a:lstStyle/>
        <a:p>
          <a:pPr rtl="0"/>
          <a:r>
            <a:rPr lang="en-GB" dirty="0"/>
            <a:t>Head of School</a:t>
          </a:r>
        </a:p>
      </dgm:t>
    </dgm:pt>
    <dgm:pt modelId="{86FC61A6-33F4-4DB4-8644-5E6113B5BC3F}" type="parTrans" cxnId="{599F7592-1DD2-456B-969E-39D5FA5D4BBD}">
      <dgm:prSet/>
      <dgm:spPr/>
      <dgm:t>
        <a:bodyPr/>
        <a:lstStyle/>
        <a:p>
          <a:endParaRPr lang="en-GB"/>
        </a:p>
      </dgm:t>
    </dgm:pt>
    <dgm:pt modelId="{80769030-2675-459E-92A0-6969FB113BC2}" type="sibTrans" cxnId="{599F7592-1DD2-456B-969E-39D5FA5D4BBD}">
      <dgm:prSet/>
      <dgm:spPr/>
      <dgm:t>
        <a:bodyPr/>
        <a:lstStyle/>
        <a:p>
          <a:endParaRPr lang="en-GB"/>
        </a:p>
      </dgm:t>
    </dgm:pt>
    <dgm:pt modelId="{D8853D9F-2CC6-48A8-B535-9568EF87E00F}">
      <dgm:prSet/>
      <dgm:spPr/>
      <dgm:t>
        <a:bodyPr/>
        <a:lstStyle/>
        <a:p>
          <a:pPr rtl="0"/>
          <a:r>
            <a:rPr lang="en-GB" dirty="0"/>
            <a:t>Executive </a:t>
          </a:r>
        </a:p>
        <a:p>
          <a:pPr rtl="0"/>
          <a:r>
            <a:rPr lang="en-GB" dirty="0"/>
            <a:t>Headteacher</a:t>
          </a:r>
        </a:p>
      </dgm:t>
    </dgm:pt>
    <dgm:pt modelId="{8FF95211-CFCC-4019-BDE2-60B6DFB8EC7E}" type="parTrans" cxnId="{150E288A-F712-426C-933B-531019494EA3}">
      <dgm:prSet/>
      <dgm:spPr/>
      <dgm:t>
        <a:bodyPr/>
        <a:lstStyle/>
        <a:p>
          <a:endParaRPr lang="en-GB"/>
        </a:p>
      </dgm:t>
    </dgm:pt>
    <dgm:pt modelId="{DE8339E9-373F-4656-AD65-56B93D0BE772}" type="sibTrans" cxnId="{150E288A-F712-426C-933B-531019494EA3}">
      <dgm:prSet/>
      <dgm:spPr/>
      <dgm:t>
        <a:bodyPr/>
        <a:lstStyle/>
        <a:p>
          <a:endParaRPr lang="en-GB"/>
        </a:p>
      </dgm:t>
    </dgm:pt>
    <dgm:pt modelId="{722BFCB1-AB95-4628-9DDF-D1F034ECE4F2}" type="pres">
      <dgm:prSet presAssocID="{574D4338-E039-46CB-9242-E8B7FCEC2C5A}" presName="Name0" presStyleCnt="0">
        <dgm:presLayoutVars>
          <dgm:dir/>
          <dgm:animLvl val="lvl"/>
          <dgm:resizeHandles val="exact"/>
        </dgm:presLayoutVars>
      </dgm:prSet>
      <dgm:spPr/>
    </dgm:pt>
    <dgm:pt modelId="{C9937CB7-C937-46F0-B2BD-4AF7437651AE}" type="pres">
      <dgm:prSet presAssocID="{627F8FC3-E9F7-46DD-A10B-C38E14D8FA13}" presName="parTxOnly" presStyleLbl="node1" presStyleIdx="0" presStyleCnt="3">
        <dgm:presLayoutVars>
          <dgm:chMax val="0"/>
          <dgm:chPref val="0"/>
          <dgm:bulletEnabled val="1"/>
        </dgm:presLayoutVars>
      </dgm:prSet>
      <dgm:spPr/>
    </dgm:pt>
    <dgm:pt modelId="{5899A3B8-68F6-4A0C-9EB0-0AF54B54B80B}" type="pres">
      <dgm:prSet presAssocID="{5D4DAC27-3765-4D40-82AD-2D597069B52F}" presName="parTxOnlySpace" presStyleCnt="0"/>
      <dgm:spPr/>
    </dgm:pt>
    <dgm:pt modelId="{49E2DE1E-A499-4131-9ABE-F5AEDAC39207}" type="pres">
      <dgm:prSet presAssocID="{DD7BDEB4-739F-4D43-86E9-5847077F2D7A}" presName="parTxOnly" presStyleLbl="node1" presStyleIdx="1" presStyleCnt="3">
        <dgm:presLayoutVars>
          <dgm:chMax val="0"/>
          <dgm:chPref val="0"/>
          <dgm:bulletEnabled val="1"/>
        </dgm:presLayoutVars>
      </dgm:prSet>
      <dgm:spPr/>
    </dgm:pt>
    <dgm:pt modelId="{95B0C050-05E9-4BFD-9092-F070CE60324F}" type="pres">
      <dgm:prSet presAssocID="{80769030-2675-459E-92A0-6969FB113BC2}" presName="parTxOnlySpace" presStyleCnt="0"/>
      <dgm:spPr/>
    </dgm:pt>
    <dgm:pt modelId="{88D47AE8-8A1C-4EEF-B209-DA751BF01DC4}" type="pres">
      <dgm:prSet presAssocID="{D8853D9F-2CC6-48A8-B535-9568EF87E00F}" presName="parTxOnly" presStyleLbl="node1" presStyleIdx="2" presStyleCnt="3" custLinFactNeighborX="6463" custLinFactNeighborY="-2385">
        <dgm:presLayoutVars>
          <dgm:chMax val="0"/>
          <dgm:chPref val="0"/>
          <dgm:bulletEnabled val="1"/>
        </dgm:presLayoutVars>
      </dgm:prSet>
      <dgm:spPr/>
    </dgm:pt>
  </dgm:ptLst>
  <dgm:cxnLst>
    <dgm:cxn modelId="{0E790A21-FE6C-4A22-93CD-B74250407C0C}" srcId="{574D4338-E039-46CB-9242-E8B7FCEC2C5A}" destId="{627F8FC3-E9F7-46DD-A10B-C38E14D8FA13}" srcOrd="0" destOrd="0" parTransId="{43C1D43B-D92D-434F-9B0C-6A1C2CA57951}" sibTransId="{5D4DAC27-3765-4D40-82AD-2D597069B52F}"/>
    <dgm:cxn modelId="{150E288A-F712-426C-933B-531019494EA3}" srcId="{574D4338-E039-46CB-9242-E8B7FCEC2C5A}" destId="{D8853D9F-2CC6-48A8-B535-9568EF87E00F}" srcOrd="2" destOrd="0" parTransId="{8FF95211-CFCC-4019-BDE2-60B6DFB8EC7E}" sibTransId="{DE8339E9-373F-4656-AD65-56B93D0BE772}"/>
    <dgm:cxn modelId="{599F7592-1DD2-456B-969E-39D5FA5D4BBD}" srcId="{574D4338-E039-46CB-9242-E8B7FCEC2C5A}" destId="{DD7BDEB4-739F-4D43-86E9-5847077F2D7A}" srcOrd="1" destOrd="0" parTransId="{86FC61A6-33F4-4DB4-8644-5E6113B5BC3F}" sibTransId="{80769030-2675-459E-92A0-6969FB113BC2}"/>
    <dgm:cxn modelId="{8AE55095-BB29-4968-80B7-4D6DAD3F7EFA}" type="presOf" srcId="{DD7BDEB4-739F-4D43-86E9-5847077F2D7A}" destId="{49E2DE1E-A499-4131-9ABE-F5AEDAC39207}" srcOrd="0" destOrd="0" presId="urn:microsoft.com/office/officeart/2005/8/layout/chevron1"/>
    <dgm:cxn modelId="{FFB22FC6-B9C6-4A87-81AB-D4C18D381D9E}" type="presOf" srcId="{627F8FC3-E9F7-46DD-A10B-C38E14D8FA13}" destId="{C9937CB7-C937-46F0-B2BD-4AF7437651AE}" srcOrd="0" destOrd="0" presId="urn:microsoft.com/office/officeart/2005/8/layout/chevron1"/>
    <dgm:cxn modelId="{4E756DCA-9B6F-45B6-93E1-1B3B3261EE0F}" type="presOf" srcId="{574D4338-E039-46CB-9242-E8B7FCEC2C5A}" destId="{722BFCB1-AB95-4628-9DDF-D1F034ECE4F2}" srcOrd="0" destOrd="0" presId="urn:microsoft.com/office/officeart/2005/8/layout/chevron1"/>
    <dgm:cxn modelId="{8C9060DE-CF90-4165-AF83-067FAE0477E6}" type="presOf" srcId="{D8853D9F-2CC6-48A8-B535-9568EF87E00F}" destId="{88D47AE8-8A1C-4EEF-B209-DA751BF01DC4}" srcOrd="0" destOrd="0" presId="urn:microsoft.com/office/officeart/2005/8/layout/chevron1"/>
    <dgm:cxn modelId="{94F1F5F2-AD92-4F1F-8030-F589516FCF1D}" type="presParOf" srcId="{722BFCB1-AB95-4628-9DDF-D1F034ECE4F2}" destId="{C9937CB7-C937-46F0-B2BD-4AF7437651AE}" srcOrd="0" destOrd="0" presId="urn:microsoft.com/office/officeart/2005/8/layout/chevron1"/>
    <dgm:cxn modelId="{5C9B67D4-CA42-47F4-8A10-3FF389E6DC0A}" type="presParOf" srcId="{722BFCB1-AB95-4628-9DDF-D1F034ECE4F2}" destId="{5899A3B8-68F6-4A0C-9EB0-0AF54B54B80B}" srcOrd="1" destOrd="0" presId="urn:microsoft.com/office/officeart/2005/8/layout/chevron1"/>
    <dgm:cxn modelId="{543B711B-4EA6-4136-A7AF-AFEC10D44CF4}" type="presParOf" srcId="{722BFCB1-AB95-4628-9DDF-D1F034ECE4F2}" destId="{49E2DE1E-A499-4131-9ABE-F5AEDAC39207}" srcOrd="2" destOrd="0" presId="urn:microsoft.com/office/officeart/2005/8/layout/chevron1"/>
    <dgm:cxn modelId="{CA1B7F92-AD47-4ADE-B205-F09E86C10C38}" type="presParOf" srcId="{722BFCB1-AB95-4628-9DDF-D1F034ECE4F2}" destId="{95B0C050-05E9-4BFD-9092-F070CE60324F}" srcOrd="3" destOrd="0" presId="urn:microsoft.com/office/officeart/2005/8/layout/chevron1"/>
    <dgm:cxn modelId="{CCF9201F-5164-4C97-ABD8-6B752848CBC4}" type="presParOf" srcId="{722BFCB1-AB95-4628-9DDF-D1F034ECE4F2}" destId="{88D47AE8-8A1C-4EEF-B209-DA751BF01DC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7CB7-C937-46F0-B2BD-4AF7437651AE}">
      <dsp:nvSpPr>
        <dsp:cNvPr id="0" name=""/>
        <dsp:cNvSpPr/>
      </dsp:nvSpPr>
      <dsp:spPr>
        <a:xfrm>
          <a:off x="2125" y="706174"/>
          <a:ext cx="2589809" cy="10359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en-GB" sz="2000" kern="1200" dirty="0"/>
            <a:t>Class</a:t>
          </a:r>
          <a:r>
            <a:rPr lang="en-GB" sz="2000" kern="1200" baseline="0" dirty="0"/>
            <a:t> Teacher</a:t>
          </a:r>
        </a:p>
        <a:p>
          <a:pPr marL="0" lvl="0" indent="0" algn="ctr" defTabSz="889000" rtl="0">
            <a:lnSpc>
              <a:spcPct val="90000"/>
            </a:lnSpc>
            <a:spcBef>
              <a:spcPct val="0"/>
            </a:spcBef>
            <a:spcAft>
              <a:spcPct val="35000"/>
            </a:spcAft>
            <a:buNone/>
          </a:pPr>
          <a:r>
            <a:rPr lang="en-GB" sz="2000" kern="1200" baseline="0" dirty="0"/>
            <a:t>First point of contact</a:t>
          </a:r>
          <a:endParaRPr lang="en-GB" sz="2000" kern="1200" dirty="0"/>
        </a:p>
      </dsp:txBody>
      <dsp:txXfrm>
        <a:off x="520087" y="706174"/>
        <a:ext cx="1553886" cy="1035923"/>
      </dsp:txXfrm>
    </dsp:sp>
    <dsp:sp modelId="{49E2DE1E-A499-4131-9ABE-F5AEDAC39207}">
      <dsp:nvSpPr>
        <dsp:cNvPr id="0" name=""/>
        <dsp:cNvSpPr/>
      </dsp:nvSpPr>
      <dsp:spPr>
        <a:xfrm>
          <a:off x="2332954" y="706174"/>
          <a:ext cx="2589809" cy="10359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en-GB" sz="2000" kern="1200" dirty="0"/>
            <a:t>Head of School</a:t>
          </a:r>
        </a:p>
      </dsp:txBody>
      <dsp:txXfrm>
        <a:off x="2850916" y="706174"/>
        <a:ext cx="1553886" cy="1035923"/>
      </dsp:txXfrm>
    </dsp:sp>
    <dsp:sp modelId="{88D47AE8-8A1C-4EEF-B209-DA751BF01DC4}">
      <dsp:nvSpPr>
        <dsp:cNvPr id="0" name=""/>
        <dsp:cNvSpPr/>
      </dsp:nvSpPr>
      <dsp:spPr>
        <a:xfrm>
          <a:off x="4665908" y="681467"/>
          <a:ext cx="2589809" cy="10359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en-GB" sz="2000" kern="1200" dirty="0"/>
            <a:t>Executive </a:t>
          </a:r>
        </a:p>
        <a:p>
          <a:pPr marL="0" lvl="0" indent="0" algn="ctr" defTabSz="889000" rtl="0">
            <a:lnSpc>
              <a:spcPct val="90000"/>
            </a:lnSpc>
            <a:spcBef>
              <a:spcPct val="0"/>
            </a:spcBef>
            <a:spcAft>
              <a:spcPct val="35000"/>
            </a:spcAft>
            <a:buNone/>
          </a:pPr>
          <a:r>
            <a:rPr lang="en-GB" sz="2000" kern="1200" dirty="0"/>
            <a:t>Headteacher</a:t>
          </a:r>
        </a:p>
      </dsp:txBody>
      <dsp:txXfrm>
        <a:off x="5183870" y="681467"/>
        <a:ext cx="1553886" cy="10359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E090A3A-7240-4070-A97A-8B6460B25E27}" type="datetimeFigureOut">
              <a:rPr lang="en-GB" smtClean="0"/>
              <a:t>20/09/2024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218C9DD-2F6F-4A07-9F8A-5220F49AA99A}" type="slidenum">
              <a:rPr lang="en-GB" smtClean="0"/>
              <a:t>‹#›</a:t>
            </a:fld>
            <a:endParaRPr lang="en-GB"/>
          </a:p>
        </p:txBody>
      </p:sp>
    </p:spTree>
    <p:extLst>
      <p:ext uri="{BB962C8B-B14F-4D97-AF65-F5344CB8AC3E}">
        <p14:creationId xmlns:p14="http://schemas.microsoft.com/office/powerpoint/2010/main" val="275940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2" y="0"/>
            <a:ext cx="2946275" cy="496671"/>
          </a:xfrm>
          <a:prstGeom prst="rect">
            <a:avLst/>
          </a:prstGeom>
        </p:spPr>
        <p:txBody>
          <a:bodyPr vert="horz" lIns="91440" tIns="45720" rIns="91440" bIns="45720" rtlCol="0"/>
          <a:lstStyle>
            <a:lvl1pPr algn="r">
              <a:defRPr sz="1200"/>
            </a:lvl1pPr>
          </a:lstStyle>
          <a:p>
            <a:fld id="{6AC1B5A2-1521-4DAC-9BC3-75FF64033AA4}" type="datetimeFigureOut">
              <a:rPr lang="en-GB" smtClean="0"/>
              <a:t>20/09/2024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5831"/>
            <a:ext cx="5436909" cy="4466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2" y="9428272"/>
            <a:ext cx="2946275" cy="496671"/>
          </a:xfrm>
          <a:prstGeom prst="rect">
            <a:avLst/>
          </a:prstGeom>
        </p:spPr>
        <p:txBody>
          <a:bodyPr vert="horz" lIns="91440" tIns="45720" rIns="91440" bIns="45720" rtlCol="0" anchor="b"/>
          <a:lstStyle>
            <a:lvl1pPr algn="r">
              <a:defRPr sz="1200"/>
            </a:lvl1pPr>
          </a:lstStyle>
          <a:p>
            <a:fld id="{95100CE5-649B-47CA-AD80-6F5BCCBFE4C1}" type="slidenum">
              <a:rPr lang="en-GB" smtClean="0"/>
              <a:t>‹#›</a:t>
            </a:fld>
            <a:endParaRPr lang="en-GB"/>
          </a:p>
        </p:txBody>
      </p:sp>
    </p:spTree>
    <p:extLst>
      <p:ext uri="{BB962C8B-B14F-4D97-AF65-F5344CB8AC3E}">
        <p14:creationId xmlns:p14="http://schemas.microsoft.com/office/powerpoint/2010/main" val="15104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10"/>
          </p:nvPr>
        </p:nvSpPr>
        <p:spPr/>
        <p:txBody>
          <a:bodyPr/>
          <a:lstStyle/>
          <a:p>
            <a:fld id="{95100CE5-649B-47CA-AD80-6F5BCCBFE4C1}" type="slidenum">
              <a:rPr lang="en-GB" smtClean="0"/>
              <a:t>1</a:t>
            </a:fld>
            <a:endParaRPr lang="en-GB"/>
          </a:p>
        </p:txBody>
      </p:sp>
    </p:spTree>
    <p:extLst>
      <p:ext uri="{BB962C8B-B14F-4D97-AF65-F5344CB8AC3E}">
        <p14:creationId xmlns:p14="http://schemas.microsoft.com/office/powerpoint/2010/main" val="147792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Jem</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10</a:t>
            </a:fld>
            <a:endParaRPr lang="en-GB"/>
          </a:p>
        </p:txBody>
      </p:sp>
    </p:spTree>
    <p:extLst>
      <p:ext uri="{BB962C8B-B14F-4D97-AF65-F5344CB8AC3E}">
        <p14:creationId xmlns:p14="http://schemas.microsoft.com/office/powerpoint/2010/main" val="389813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Jem</a:t>
            </a:r>
          </a:p>
        </p:txBody>
      </p:sp>
      <p:sp>
        <p:nvSpPr>
          <p:cNvPr id="4" name="Slide Number Placeholder 3"/>
          <p:cNvSpPr>
            <a:spLocks noGrp="1"/>
          </p:cNvSpPr>
          <p:nvPr>
            <p:ph type="sldNum" sz="quarter" idx="10"/>
          </p:nvPr>
        </p:nvSpPr>
        <p:spPr/>
        <p:txBody>
          <a:bodyPr/>
          <a:lstStyle/>
          <a:p>
            <a:fld id="{95100CE5-649B-47CA-AD80-6F5BCCBFE4C1}" type="slidenum">
              <a:rPr lang="en-GB" smtClean="0"/>
              <a:t>11</a:t>
            </a:fld>
            <a:endParaRPr lang="en-GB"/>
          </a:p>
        </p:txBody>
      </p:sp>
    </p:spTree>
    <p:extLst>
      <p:ext uri="{BB962C8B-B14F-4D97-AF65-F5344CB8AC3E}">
        <p14:creationId xmlns:p14="http://schemas.microsoft.com/office/powerpoint/2010/main" val="215369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Jem</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12</a:t>
            </a:fld>
            <a:endParaRPr lang="en-GB"/>
          </a:p>
        </p:txBody>
      </p:sp>
    </p:spTree>
    <p:extLst>
      <p:ext uri="{BB962C8B-B14F-4D97-AF65-F5344CB8AC3E}">
        <p14:creationId xmlns:p14="http://schemas.microsoft.com/office/powerpoint/2010/main" val="283991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Alice</a:t>
            </a:r>
          </a:p>
        </p:txBody>
      </p:sp>
      <p:sp>
        <p:nvSpPr>
          <p:cNvPr id="4" name="Slide Number Placeholder 3"/>
          <p:cNvSpPr>
            <a:spLocks noGrp="1"/>
          </p:cNvSpPr>
          <p:nvPr>
            <p:ph type="sldNum" sz="quarter" idx="10"/>
          </p:nvPr>
        </p:nvSpPr>
        <p:spPr/>
        <p:txBody>
          <a:bodyPr/>
          <a:lstStyle/>
          <a:p>
            <a:fld id="{95100CE5-649B-47CA-AD80-6F5BCCBFE4C1}" type="slidenum">
              <a:rPr lang="en-GB" smtClean="0"/>
              <a:t>13</a:t>
            </a:fld>
            <a:endParaRPr lang="en-GB"/>
          </a:p>
        </p:txBody>
      </p:sp>
    </p:spTree>
    <p:extLst>
      <p:ext uri="{BB962C8B-B14F-4D97-AF65-F5344CB8AC3E}">
        <p14:creationId xmlns:p14="http://schemas.microsoft.com/office/powerpoint/2010/main" val="360193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Alice</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14</a:t>
            </a:fld>
            <a:endParaRPr lang="en-GB"/>
          </a:p>
        </p:txBody>
      </p:sp>
    </p:spTree>
    <p:extLst>
      <p:ext uri="{BB962C8B-B14F-4D97-AF65-F5344CB8AC3E}">
        <p14:creationId xmlns:p14="http://schemas.microsoft.com/office/powerpoint/2010/main" val="91996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Alice</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15</a:t>
            </a:fld>
            <a:endParaRPr lang="en-GB"/>
          </a:p>
        </p:txBody>
      </p:sp>
    </p:spTree>
    <p:extLst>
      <p:ext uri="{BB962C8B-B14F-4D97-AF65-F5344CB8AC3E}">
        <p14:creationId xmlns:p14="http://schemas.microsoft.com/office/powerpoint/2010/main" val="388605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Lucy</a:t>
            </a:r>
          </a:p>
        </p:txBody>
      </p:sp>
      <p:sp>
        <p:nvSpPr>
          <p:cNvPr id="4" name="Slide Number Placeholder 3"/>
          <p:cNvSpPr>
            <a:spLocks noGrp="1"/>
          </p:cNvSpPr>
          <p:nvPr>
            <p:ph type="sldNum" sz="quarter" idx="10"/>
          </p:nvPr>
        </p:nvSpPr>
        <p:spPr/>
        <p:txBody>
          <a:bodyPr/>
          <a:lstStyle/>
          <a:p>
            <a:fld id="{95100CE5-649B-47CA-AD80-6F5BCCBFE4C1}" type="slidenum">
              <a:rPr lang="en-GB" smtClean="0"/>
              <a:t>16</a:t>
            </a:fld>
            <a:endParaRPr lang="en-GB"/>
          </a:p>
        </p:txBody>
      </p:sp>
    </p:spTree>
    <p:extLst>
      <p:ext uri="{BB962C8B-B14F-4D97-AF65-F5344CB8AC3E}">
        <p14:creationId xmlns:p14="http://schemas.microsoft.com/office/powerpoint/2010/main" val="299810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Lucy</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17</a:t>
            </a:fld>
            <a:endParaRPr lang="en-GB"/>
          </a:p>
        </p:txBody>
      </p:sp>
    </p:spTree>
    <p:extLst>
      <p:ext uri="{BB962C8B-B14F-4D97-AF65-F5344CB8AC3E}">
        <p14:creationId xmlns:p14="http://schemas.microsoft.com/office/powerpoint/2010/main" val="379611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Jem</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18</a:t>
            </a:fld>
            <a:endParaRPr lang="en-GB"/>
          </a:p>
        </p:txBody>
      </p:sp>
    </p:spTree>
    <p:extLst>
      <p:ext uri="{BB962C8B-B14F-4D97-AF65-F5344CB8AC3E}">
        <p14:creationId xmlns:p14="http://schemas.microsoft.com/office/powerpoint/2010/main" val="114397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Alice</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19</a:t>
            </a:fld>
            <a:endParaRPr lang="en-GB"/>
          </a:p>
        </p:txBody>
      </p:sp>
    </p:spTree>
    <p:extLst>
      <p:ext uri="{BB962C8B-B14F-4D97-AF65-F5344CB8AC3E}">
        <p14:creationId xmlns:p14="http://schemas.microsoft.com/office/powerpoint/2010/main" val="189532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2</a:t>
            </a:fld>
            <a:endParaRPr lang="en-GB"/>
          </a:p>
        </p:txBody>
      </p:sp>
    </p:spTree>
    <p:extLst>
      <p:ext uri="{BB962C8B-B14F-4D97-AF65-F5344CB8AC3E}">
        <p14:creationId xmlns:p14="http://schemas.microsoft.com/office/powerpoint/2010/main" val="293980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Jem</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20</a:t>
            </a:fld>
            <a:endParaRPr lang="en-GB"/>
          </a:p>
        </p:txBody>
      </p:sp>
    </p:spTree>
    <p:extLst>
      <p:ext uri="{BB962C8B-B14F-4D97-AF65-F5344CB8AC3E}">
        <p14:creationId xmlns:p14="http://schemas.microsoft.com/office/powerpoint/2010/main" val="2045865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Lucy</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21</a:t>
            </a:fld>
            <a:endParaRPr lang="en-GB"/>
          </a:p>
        </p:txBody>
      </p:sp>
    </p:spTree>
    <p:extLst>
      <p:ext uri="{BB962C8B-B14F-4D97-AF65-F5344CB8AC3E}">
        <p14:creationId xmlns:p14="http://schemas.microsoft.com/office/powerpoint/2010/main" val="4124334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Alice</a:t>
            </a:r>
          </a:p>
          <a:p>
            <a:endParaRPr lang="en-GB" dirty="0"/>
          </a:p>
        </p:txBody>
      </p:sp>
      <p:sp>
        <p:nvSpPr>
          <p:cNvPr id="4" name="Slide Number Placeholder 3"/>
          <p:cNvSpPr>
            <a:spLocks noGrp="1"/>
          </p:cNvSpPr>
          <p:nvPr>
            <p:ph type="sldNum" sz="quarter" idx="5"/>
          </p:nvPr>
        </p:nvSpPr>
        <p:spPr/>
        <p:txBody>
          <a:bodyPr/>
          <a:lstStyle/>
          <a:p>
            <a:fld id="{95100CE5-649B-47CA-AD80-6F5BCCBFE4C1}" type="slidenum">
              <a:rPr lang="en-GB" smtClean="0"/>
              <a:t>22</a:t>
            </a:fld>
            <a:endParaRPr lang="en-GB"/>
          </a:p>
        </p:txBody>
      </p:sp>
    </p:spTree>
    <p:extLst>
      <p:ext uri="{BB962C8B-B14F-4D97-AF65-F5344CB8AC3E}">
        <p14:creationId xmlns:p14="http://schemas.microsoft.com/office/powerpoint/2010/main" val="9746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3</a:t>
            </a:fld>
            <a:endParaRPr lang="en-GB"/>
          </a:p>
        </p:txBody>
      </p:sp>
    </p:spTree>
    <p:extLst>
      <p:ext uri="{BB962C8B-B14F-4D97-AF65-F5344CB8AC3E}">
        <p14:creationId xmlns:p14="http://schemas.microsoft.com/office/powerpoint/2010/main" val="382490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4</a:t>
            </a:fld>
            <a:endParaRPr lang="en-GB"/>
          </a:p>
        </p:txBody>
      </p:sp>
    </p:spTree>
    <p:extLst>
      <p:ext uri="{BB962C8B-B14F-4D97-AF65-F5344CB8AC3E}">
        <p14:creationId xmlns:p14="http://schemas.microsoft.com/office/powerpoint/2010/main" val="932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5</a:t>
            </a:fld>
            <a:endParaRPr lang="en-GB"/>
          </a:p>
        </p:txBody>
      </p:sp>
    </p:spTree>
    <p:extLst>
      <p:ext uri="{BB962C8B-B14F-4D97-AF65-F5344CB8AC3E}">
        <p14:creationId xmlns:p14="http://schemas.microsoft.com/office/powerpoint/2010/main" val="249687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6</a:t>
            </a:fld>
            <a:endParaRPr lang="en-GB"/>
          </a:p>
        </p:txBody>
      </p:sp>
    </p:spTree>
    <p:extLst>
      <p:ext uri="{BB962C8B-B14F-4D97-AF65-F5344CB8AC3E}">
        <p14:creationId xmlns:p14="http://schemas.microsoft.com/office/powerpoint/2010/main" val="318267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7</a:t>
            </a:fld>
            <a:endParaRPr lang="en-GB"/>
          </a:p>
        </p:txBody>
      </p:sp>
    </p:spTree>
    <p:extLst>
      <p:ext uri="{BB962C8B-B14F-4D97-AF65-F5344CB8AC3E}">
        <p14:creationId xmlns:p14="http://schemas.microsoft.com/office/powerpoint/2010/main" val="320064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8</a:t>
            </a:fld>
            <a:endParaRPr lang="en-GB"/>
          </a:p>
        </p:txBody>
      </p:sp>
    </p:spTree>
    <p:extLst>
      <p:ext uri="{BB962C8B-B14F-4D97-AF65-F5344CB8AC3E}">
        <p14:creationId xmlns:p14="http://schemas.microsoft.com/office/powerpoint/2010/main" val="315127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LPA</a:t>
            </a:r>
          </a:p>
        </p:txBody>
      </p:sp>
      <p:sp>
        <p:nvSpPr>
          <p:cNvPr id="4" name="Slide Number Placeholder 3"/>
          <p:cNvSpPr>
            <a:spLocks noGrp="1"/>
          </p:cNvSpPr>
          <p:nvPr>
            <p:ph type="sldNum" sz="quarter" idx="10"/>
          </p:nvPr>
        </p:nvSpPr>
        <p:spPr/>
        <p:txBody>
          <a:bodyPr/>
          <a:lstStyle/>
          <a:p>
            <a:fld id="{95100CE5-649B-47CA-AD80-6F5BCCBFE4C1}" type="slidenum">
              <a:rPr lang="en-GB" smtClean="0"/>
              <a:t>9</a:t>
            </a:fld>
            <a:endParaRPr lang="en-GB"/>
          </a:p>
        </p:txBody>
      </p:sp>
    </p:spTree>
    <p:extLst>
      <p:ext uri="{BB962C8B-B14F-4D97-AF65-F5344CB8AC3E}">
        <p14:creationId xmlns:p14="http://schemas.microsoft.com/office/powerpoint/2010/main" val="291585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298A2E-58DB-4CD0-B469-1FCEDDC3831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15481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298A2E-58DB-4CD0-B469-1FCEDDC3831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153270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298A2E-58DB-4CD0-B469-1FCEDDC3831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16025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298A2E-58DB-4CD0-B469-1FCEDDC3831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387987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298A2E-58DB-4CD0-B469-1FCEDDC3831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403350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298A2E-58DB-4CD0-B469-1FCEDDC3831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00419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298A2E-58DB-4CD0-B469-1FCEDDC38312}"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332343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298A2E-58DB-4CD0-B469-1FCEDDC38312}"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373345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98A2E-58DB-4CD0-B469-1FCEDDC38312}"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0688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0298A2E-58DB-4CD0-B469-1FCEDDC3831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406480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0298A2E-58DB-4CD0-B469-1FCEDDC3831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389962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298A2E-58DB-4CD0-B469-1FCEDDC38312}" type="datetimeFigureOut">
              <a:rPr lang="en-GB" smtClean="0"/>
              <a:t>20/09/2024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A0415D-E240-4EE5-B812-FFF0DED6E66D}" type="slidenum">
              <a:rPr lang="en-GB" smtClean="0"/>
              <a:t>‹#›</a:t>
            </a:fld>
            <a:endParaRPr lang="en-GB"/>
          </a:p>
        </p:txBody>
      </p:sp>
    </p:spTree>
    <p:extLst>
      <p:ext uri="{BB962C8B-B14F-4D97-AF65-F5344CB8AC3E}">
        <p14:creationId xmlns:p14="http://schemas.microsoft.com/office/powerpoint/2010/main" val="5811648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0.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ictgames.com/mobilePage/lcwc/index.html" TargetMode="External"/><Relationship Id="rId3" Type="http://schemas.openxmlformats.org/officeDocument/2006/relationships/hyperlink" Target="http://www.ttrockstars.com/" TargetMode="External"/><Relationship Id="rId7" Type="http://schemas.openxmlformats.org/officeDocument/2006/relationships/hyperlink" Target="http://www.ictgames.com/mobilePage/spookySpellings/index.html" TargetMode="External"/><Relationship Id="rId12" Type="http://schemas.openxmlformats.org/officeDocument/2006/relationships/hyperlink" Target="https://www.topmarks.co.uk/maths-games/daily1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pellingshed.com/" TargetMode="External"/><Relationship Id="rId11" Type="http://schemas.openxmlformats.org/officeDocument/2006/relationships/hyperlink" Target="https://www.timestables.co.uk/games/" TargetMode="External"/><Relationship Id="rId5" Type="http://schemas.openxmlformats.org/officeDocument/2006/relationships/hyperlink" Target="https://spellingframe.co.uk/" TargetMode="External"/><Relationship Id="rId10" Type="http://schemas.openxmlformats.org/officeDocument/2006/relationships/hyperlink" Target="https://www.topmarks.co.uk/maths-games/7-11-years/multiplication-and-division" TargetMode="External"/><Relationship Id="rId4" Type="http://schemas.openxmlformats.org/officeDocument/2006/relationships/hyperlink" Target="https://ebooks.collinsopenpage.com/" TargetMode="External"/><Relationship Id="rId9" Type="http://schemas.openxmlformats.org/officeDocument/2006/relationships/hyperlink" Target="https://www.arcademics.com/games/coconu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year3@thesolentschool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003" y="620688"/>
            <a:ext cx="7851648" cy="2272049"/>
          </a:xfrm>
        </p:spPr>
        <p:txBody>
          <a:bodyPr>
            <a:normAutofit fontScale="90000"/>
          </a:bodyPr>
          <a:lstStyle/>
          <a:p>
            <a:pPr algn="ctr"/>
            <a:r>
              <a:rPr lang="en-GB" sz="8900" dirty="0">
                <a:latin typeface="Candara" panose="020E0502030303020204" pitchFamily="34" charset="0"/>
              </a:rPr>
              <a:t>Welcome!</a:t>
            </a:r>
            <a:br>
              <a:rPr lang="en-GB" dirty="0">
                <a:latin typeface="Candara" panose="020E0502030303020204" pitchFamily="34" charset="0"/>
              </a:rPr>
            </a:br>
            <a:r>
              <a:rPr lang="en-GB" sz="4000" dirty="0">
                <a:latin typeface="Candara" panose="020E0502030303020204" pitchFamily="34" charset="0"/>
              </a:rPr>
              <a:t>Solent Junior School</a:t>
            </a:r>
            <a:br>
              <a:rPr lang="en-GB" sz="4000" dirty="0">
                <a:latin typeface="Candara" panose="020E0502030303020204" pitchFamily="34" charset="0"/>
              </a:rPr>
            </a:br>
            <a:r>
              <a:rPr lang="en-GB" sz="4000" dirty="0">
                <a:latin typeface="Candara" panose="020E0502030303020204" pitchFamily="34" charset="0"/>
              </a:rPr>
              <a:t>Year 3 Curriculum Expectation meeting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487521"/>
            <a:ext cx="2592288" cy="2588173"/>
          </a:xfrm>
          <a:prstGeom prst="rect">
            <a:avLst/>
          </a:prstGeom>
        </p:spPr>
      </p:pic>
    </p:spTree>
    <p:extLst>
      <p:ext uri="{BB962C8B-B14F-4D97-AF65-F5344CB8AC3E}">
        <p14:creationId xmlns:p14="http://schemas.microsoft.com/office/powerpoint/2010/main" val="271645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AFB2-26ED-471D-8D63-FE4A4ABF21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8C404B-68BD-4A22-B1EE-E322024A97C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180B03D-323A-4D2B-85C1-4D27AF6BCBF1}"/>
              </a:ext>
            </a:extLst>
          </p:cNvPr>
          <p:cNvPicPr>
            <a:picLocks noChangeAspect="1"/>
          </p:cNvPicPr>
          <p:nvPr/>
        </p:nvPicPr>
        <p:blipFill>
          <a:blip r:embed="rId3"/>
          <a:stretch>
            <a:fillRect/>
          </a:stretch>
        </p:blipFill>
        <p:spPr>
          <a:xfrm>
            <a:off x="179512" y="365126"/>
            <a:ext cx="8719871" cy="5811837"/>
          </a:xfrm>
          <a:prstGeom prst="rect">
            <a:avLst/>
          </a:prstGeom>
        </p:spPr>
      </p:pic>
    </p:spTree>
    <p:extLst>
      <p:ext uri="{BB962C8B-B14F-4D97-AF65-F5344CB8AC3E}">
        <p14:creationId xmlns:p14="http://schemas.microsoft.com/office/powerpoint/2010/main" val="3931614318"/>
      </p:ext>
    </p:extLst>
  </p:cSld>
  <p:clrMapOvr>
    <a:masterClrMapping/>
  </p:clrMapOvr>
  <mc:AlternateContent xmlns:mc="http://schemas.openxmlformats.org/markup-compatibility/2006" xmlns:p14="http://schemas.microsoft.com/office/powerpoint/2010/main">
    <mc:Choice Requires="p14">
      <p:transition spd="slow" p14:dur="2000" advTm="26048"/>
    </mc:Choice>
    <mc:Fallback xmlns="">
      <p:transition spd="slow" advTm="260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andara" panose="020E0502030303020204" pitchFamily="34" charset="0"/>
              </a:rPr>
              <a:t>Curriculum Expectations – Year 3</a:t>
            </a:r>
          </a:p>
        </p:txBody>
      </p:sp>
      <p:sp>
        <p:nvSpPr>
          <p:cNvPr id="3" name="Content Placeholder 2"/>
          <p:cNvSpPr>
            <a:spLocks noGrp="1"/>
          </p:cNvSpPr>
          <p:nvPr>
            <p:ph idx="1"/>
          </p:nvPr>
        </p:nvSpPr>
        <p:spPr>
          <a:xfrm>
            <a:off x="236367" y="1690688"/>
            <a:ext cx="4983706" cy="4802185"/>
          </a:xfrm>
        </p:spPr>
        <p:txBody>
          <a:bodyPr>
            <a:normAutofit fontScale="92500" lnSpcReduction="20000"/>
          </a:bodyPr>
          <a:lstStyle/>
          <a:p>
            <a:pPr marL="0" indent="0">
              <a:buNone/>
            </a:pPr>
            <a:r>
              <a:rPr lang="en-GB" sz="2400" dirty="0">
                <a:latin typeface="Candara" panose="020E0502030303020204" pitchFamily="34" charset="0"/>
              </a:rPr>
              <a:t>There are many exciting learning opportunities over the year: </a:t>
            </a:r>
          </a:p>
          <a:p>
            <a:r>
              <a:rPr lang="en-GB" sz="2400" dirty="0">
                <a:latin typeface="Candara" panose="020E0502030303020204" pitchFamily="34" charset="0"/>
              </a:rPr>
              <a:t>Stone Age, Animals and the Ancient Egyptians to name but a couple…</a:t>
            </a:r>
          </a:p>
          <a:p>
            <a:endParaRPr lang="en-GB" sz="2400" dirty="0">
              <a:latin typeface="Candara" panose="020E0502030303020204" pitchFamily="34" charset="0"/>
            </a:endParaRPr>
          </a:p>
          <a:p>
            <a:r>
              <a:rPr lang="en-GB" sz="2400" dirty="0">
                <a:latin typeface="Candara" panose="020E0502030303020204" pitchFamily="34" charset="0"/>
              </a:rPr>
              <a:t>Strong focus on core skills, especially; Spelling, Grammar, Punctuation and Handwriting in English. Place Value, Timestables and Counting in Maths.</a:t>
            </a:r>
          </a:p>
          <a:p>
            <a:endParaRPr lang="en-GB" sz="2400" dirty="0">
              <a:latin typeface="Candara" panose="020E0502030303020204" pitchFamily="34" charset="0"/>
            </a:endParaRPr>
          </a:p>
          <a:p>
            <a:r>
              <a:rPr lang="en-GB" sz="2400" dirty="0">
                <a:latin typeface="Candara" panose="020E0502030303020204" pitchFamily="34" charset="0"/>
              </a:rPr>
              <a:t>Children will be working towards becoming more efficient mathematicians and more accurate writers as well as explorers, inventors and thinkers across the whole curriculum.</a:t>
            </a:r>
          </a:p>
          <a:p>
            <a:pPr marL="0" indent="0">
              <a:buNone/>
            </a:pP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7856"/>
            <a:ext cx="1095273" cy="1093534"/>
          </a:xfrm>
          <a:prstGeom prst="rect">
            <a:avLst/>
          </a:prstGeom>
        </p:spPr>
      </p:pic>
      <p:pic>
        <p:nvPicPr>
          <p:cNvPr id="5" name="Picture 4" descr="A child holding a blue object&#10;&#10;Description automatically generated">
            <a:extLst>
              <a:ext uri="{FF2B5EF4-FFF2-40B4-BE49-F238E27FC236}">
                <a16:creationId xmlns:a16="http://schemas.microsoft.com/office/drawing/2014/main" id="{68D89655-B87A-02FB-92F2-12BDA8955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25878" y="2178979"/>
            <a:ext cx="4916779" cy="3672408"/>
          </a:xfrm>
          <a:prstGeom prst="rect">
            <a:avLst/>
          </a:prstGeom>
        </p:spPr>
      </p:pic>
    </p:spTree>
    <p:custDataLst>
      <p:tags r:id="rId1"/>
    </p:custDataLst>
    <p:extLst>
      <p:ext uri="{BB962C8B-B14F-4D97-AF65-F5344CB8AC3E}">
        <p14:creationId xmlns:p14="http://schemas.microsoft.com/office/powerpoint/2010/main" val="2465196160"/>
      </p:ext>
    </p:extLst>
  </p:cSld>
  <p:clrMapOvr>
    <a:masterClrMapping/>
  </p:clrMapOvr>
  <mc:AlternateContent xmlns:mc="http://schemas.openxmlformats.org/markup-compatibility/2006" xmlns:p14="http://schemas.microsoft.com/office/powerpoint/2010/main">
    <mc:Choice Requires="p14">
      <p:transition spd="slow" p14:dur="2000" advTm="110859"/>
    </mc:Choice>
    <mc:Fallback xmlns="">
      <p:transition spd="slow" advTm="1108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4656AD-6512-46A0-85B0-E9F608ADA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6416" y="117856"/>
            <a:ext cx="591217" cy="590278"/>
          </a:xfrm>
          <a:prstGeom prst="rect">
            <a:avLst/>
          </a:prstGeom>
        </p:spPr>
      </p:pic>
      <p:pic>
        <p:nvPicPr>
          <p:cNvPr id="3" name="Audio 2">
            <a:hlinkClick r:id="" action="ppaction://media"/>
            <a:extLst>
              <a:ext uri="{FF2B5EF4-FFF2-40B4-BE49-F238E27FC236}">
                <a16:creationId xmlns:a16="http://schemas.microsoft.com/office/drawing/2014/main" id="{8F21B3AD-D6D0-488B-AAA9-931A79DAAE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01CE5A1D-D484-F3CA-94BD-75F3FE5DFF4A}"/>
              </a:ext>
            </a:extLst>
          </p:cNvPr>
          <p:cNvPicPr>
            <a:picLocks noChangeAspect="1"/>
          </p:cNvPicPr>
          <p:nvPr/>
        </p:nvPicPr>
        <p:blipFill>
          <a:blip r:embed="rId7"/>
          <a:stretch>
            <a:fillRect/>
          </a:stretch>
        </p:blipFill>
        <p:spPr>
          <a:xfrm>
            <a:off x="593328" y="503354"/>
            <a:ext cx="7928372" cy="5851291"/>
          </a:xfrm>
          <a:prstGeom prst="rect">
            <a:avLst/>
          </a:prstGeom>
        </p:spPr>
      </p:pic>
    </p:spTree>
    <p:extLst>
      <p:ext uri="{BB962C8B-B14F-4D97-AF65-F5344CB8AC3E}">
        <p14:creationId xmlns:p14="http://schemas.microsoft.com/office/powerpoint/2010/main" val="3084141045"/>
      </p:ext>
    </p:extLst>
  </p:cSld>
  <p:clrMapOvr>
    <a:masterClrMapping/>
  </p:clrMapOvr>
  <mc:AlternateContent xmlns:mc="http://schemas.openxmlformats.org/markup-compatibility/2006" xmlns:p14="http://schemas.microsoft.com/office/powerpoint/2010/main">
    <mc:Choice Requires="p14">
      <p:transition spd="slow" p14:dur="2000" advTm="52716"/>
    </mc:Choice>
    <mc:Fallback xmlns="">
      <p:transition spd="slow" advTm="52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normAutofit/>
          </a:bodyPr>
          <a:lstStyle/>
          <a:p>
            <a:pPr algn="ctr"/>
            <a:r>
              <a:rPr lang="en-GB" sz="4800" dirty="0">
                <a:latin typeface="Candara" panose="020E0502030303020204" pitchFamily="34" charset="0"/>
              </a:rPr>
              <a:t>Home Learning – Monday</a:t>
            </a:r>
          </a:p>
        </p:txBody>
      </p:sp>
      <p:sp>
        <p:nvSpPr>
          <p:cNvPr id="3" name="Content Placeholder 2"/>
          <p:cNvSpPr>
            <a:spLocks noGrp="1"/>
          </p:cNvSpPr>
          <p:nvPr>
            <p:ph idx="1"/>
          </p:nvPr>
        </p:nvSpPr>
        <p:spPr>
          <a:xfrm>
            <a:off x="236367" y="1094680"/>
            <a:ext cx="5167486" cy="5502671"/>
          </a:xfrm>
        </p:spPr>
        <p:txBody>
          <a:bodyPr>
            <a:normAutofit fontScale="85000" lnSpcReduction="20000"/>
          </a:bodyPr>
          <a:lstStyle/>
          <a:p>
            <a:pPr marL="0" indent="0">
              <a:buNone/>
            </a:pPr>
            <a:r>
              <a:rPr lang="en-GB" dirty="0">
                <a:latin typeface="Candara" panose="020E0502030303020204" pitchFamily="34" charset="0"/>
              </a:rPr>
              <a:t>Home Learning:</a:t>
            </a:r>
          </a:p>
          <a:p>
            <a:r>
              <a:rPr lang="en-GB" dirty="0">
                <a:latin typeface="Candara" panose="020E0502030303020204" pitchFamily="34" charset="0"/>
              </a:rPr>
              <a:t>Encourages independent learning.</a:t>
            </a:r>
          </a:p>
          <a:p>
            <a:r>
              <a:rPr lang="en-GB" dirty="0">
                <a:latin typeface="Candara" panose="020E0502030303020204" pitchFamily="34" charset="0"/>
              </a:rPr>
              <a:t>Builds upon learning in school.</a:t>
            </a:r>
          </a:p>
          <a:p>
            <a:r>
              <a:rPr lang="en-GB" dirty="0">
                <a:latin typeface="Candara" panose="020E0502030303020204" pitchFamily="34" charset="0"/>
              </a:rPr>
              <a:t>Works in partnership with parents and carers.</a:t>
            </a:r>
          </a:p>
          <a:p>
            <a:r>
              <a:rPr lang="en-GB" dirty="0">
                <a:latin typeface="Candara" panose="020E0502030303020204" pitchFamily="34" charset="0"/>
              </a:rPr>
              <a:t>Consolidates learning from within class.</a:t>
            </a:r>
          </a:p>
          <a:p>
            <a:pPr marL="0" indent="0">
              <a:buNone/>
            </a:pPr>
            <a:endParaRPr lang="en-GB" dirty="0">
              <a:latin typeface="Candara" panose="020E0502030303020204" pitchFamily="34" charset="0"/>
            </a:endParaRPr>
          </a:p>
          <a:p>
            <a:pPr marL="0" indent="0">
              <a:buNone/>
            </a:pPr>
            <a:r>
              <a:rPr lang="en-GB" dirty="0">
                <a:latin typeface="Candara" panose="020E0502030303020204" pitchFamily="34" charset="0"/>
              </a:rPr>
              <a:t>In Year 3, either a Maths or English home learning activity will be set each week. 30 minutes of time working on the task is enough, unless you want to do more! These will be send home via Teams and returned via Teams. </a:t>
            </a:r>
          </a:p>
          <a:p>
            <a:pPr marL="0" indent="0">
              <a:buNone/>
            </a:pPr>
            <a:r>
              <a:rPr lang="en-GB" dirty="0">
                <a:latin typeface="Candara" panose="020E0502030303020204" pitchFamily="34" charset="0"/>
              </a:rPr>
              <a:t>If you have any issues logging on, please contact the school. </a:t>
            </a:r>
          </a:p>
          <a:p>
            <a:pPr marL="0" indent="0">
              <a:buNone/>
            </a:pPr>
            <a:r>
              <a:rPr lang="en-GB" dirty="0">
                <a:latin typeface="Candara" panose="020E0502030303020204" pitchFamily="34" charset="0"/>
              </a:rPr>
              <a:t>There is a ‘Learning Log’ (creative homework) shared once a term.</a:t>
            </a:r>
          </a:p>
          <a:p>
            <a:pPr marL="0" indent="0">
              <a:buNone/>
            </a:pPr>
            <a:r>
              <a:rPr lang="en-GB" dirty="0">
                <a:latin typeface="Candara" panose="020E0502030303020204" pitchFamily="34" charset="0"/>
              </a:rPr>
              <a:t>We recommend, reading daily with your child and practising their timetables with them at home. These will also be sent home weekly.</a:t>
            </a:r>
          </a:p>
          <a:p>
            <a:pPr marL="0" indent="0">
              <a:buNone/>
            </a:pPr>
            <a:r>
              <a:rPr lang="en-GB" dirty="0">
                <a:latin typeface="Candara" panose="020E0502030303020204" pitchFamily="34" charset="0"/>
              </a:rPr>
              <a:t>The children will also bring home 5 spellings each week to learn from the Y3 and 4 word list – These are also on the school website.</a:t>
            </a:r>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7856"/>
            <a:ext cx="1095273" cy="1093534"/>
          </a:xfrm>
          <a:prstGeom prst="rect">
            <a:avLst/>
          </a:prstGeom>
        </p:spPr>
      </p:pic>
      <p:pic>
        <p:nvPicPr>
          <p:cNvPr id="5" name="Picture 4">
            <a:extLst>
              <a:ext uri="{FF2B5EF4-FFF2-40B4-BE49-F238E27FC236}">
                <a16:creationId xmlns:a16="http://schemas.microsoft.com/office/drawing/2014/main" id="{EA1B0C1C-2722-4204-B6FB-E1368461BD4E}"/>
              </a:ext>
            </a:extLst>
          </p:cNvPr>
          <p:cNvPicPr>
            <a:picLocks noChangeAspect="1"/>
          </p:cNvPicPr>
          <p:nvPr/>
        </p:nvPicPr>
        <p:blipFill>
          <a:blip r:embed="rId5"/>
          <a:stretch>
            <a:fillRect/>
          </a:stretch>
        </p:blipFill>
        <p:spPr>
          <a:xfrm>
            <a:off x="5403853" y="1451413"/>
            <a:ext cx="3446259" cy="4751153"/>
          </a:xfrm>
          <a:prstGeom prst="rect">
            <a:avLst/>
          </a:prstGeom>
        </p:spPr>
      </p:pic>
      <p:cxnSp>
        <p:nvCxnSpPr>
          <p:cNvPr id="7" name="Straight Arrow Connector 6">
            <a:extLst>
              <a:ext uri="{FF2B5EF4-FFF2-40B4-BE49-F238E27FC236}">
                <a16:creationId xmlns:a16="http://schemas.microsoft.com/office/drawing/2014/main" id="{39B01F81-AD79-484E-9A7F-3ACB73859EA1}"/>
              </a:ext>
            </a:extLst>
          </p:cNvPr>
          <p:cNvCxnSpPr>
            <a:cxnSpLocks/>
          </p:cNvCxnSpPr>
          <p:nvPr/>
        </p:nvCxnSpPr>
        <p:spPr>
          <a:xfrm flipH="1">
            <a:off x="8676456" y="1988840"/>
            <a:ext cx="231177"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1F4A02D-61B9-4FE8-AC8C-C34BCE254878}"/>
              </a:ext>
            </a:extLst>
          </p:cNvPr>
          <p:cNvCxnSpPr>
            <a:cxnSpLocks/>
          </p:cNvCxnSpPr>
          <p:nvPr/>
        </p:nvCxnSpPr>
        <p:spPr>
          <a:xfrm>
            <a:off x="5148064" y="1844824"/>
            <a:ext cx="360041"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5600538"/>
      </p:ext>
    </p:extLst>
  </p:cSld>
  <p:clrMapOvr>
    <a:masterClrMapping/>
  </p:clrMapOvr>
  <mc:AlternateContent xmlns:mc="http://schemas.openxmlformats.org/markup-compatibility/2006" xmlns:p14="http://schemas.microsoft.com/office/powerpoint/2010/main">
    <mc:Choice Requires="p14">
      <p:transition spd="slow" p14:dur="2000" advTm="154378"/>
    </mc:Choice>
    <mc:Fallback xmlns="">
      <p:transition spd="slow" advTm="154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A870-C358-4695-8409-E5933CE44651}"/>
              </a:ext>
            </a:extLst>
          </p:cNvPr>
          <p:cNvSpPr>
            <a:spLocks noGrp="1"/>
          </p:cNvSpPr>
          <p:nvPr>
            <p:ph type="title"/>
          </p:nvPr>
        </p:nvSpPr>
        <p:spPr>
          <a:xfrm>
            <a:off x="395536" y="116632"/>
            <a:ext cx="7886700" cy="1325563"/>
          </a:xfrm>
        </p:spPr>
        <p:txBody>
          <a:bodyPr>
            <a:normAutofit/>
          </a:bodyPr>
          <a:lstStyle/>
          <a:p>
            <a:r>
              <a:rPr lang="en-GB" sz="4400" dirty="0">
                <a:latin typeface="Candara" panose="020E0502030303020204" pitchFamily="34" charset="0"/>
              </a:rPr>
              <a:t>Phonics and Spelling</a:t>
            </a:r>
          </a:p>
        </p:txBody>
      </p:sp>
      <p:sp>
        <p:nvSpPr>
          <p:cNvPr id="3" name="Content Placeholder 2">
            <a:extLst>
              <a:ext uri="{FF2B5EF4-FFF2-40B4-BE49-F238E27FC236}">
                <a16:creationId xmlns:a16="http://schemas.microsoft.com/office/drawing/2014/main" id="{E501A56A-7D2E-4272-B821-56FE93346ABB}"/>
              </a:ext>
            </a:extLst>
          </p:cNvPr>
          <p:cNvSpPr>
            <a:spLocks noGrp="1"/>
          </p:cNvSpPr>
          <p:nvPr>
            <p:ph idx="1"/>
          </p:nvPr>
        </p:nvSpPr>
        <p:spPr>
          <a:xfrm>
            <a:off x="0" y="1268760"/>
            <a:ext cx="6156176" cy="5589240"/>
          </a:xfrm>
        </p:spPr>
        <p:txBody>
          <a:bodyPr>
            <a:normAutofit fontScale="92500"/>
          </a:bodyPr>
          <a:lstStyle/>
          <a:p>
            <a:r>
              <a:rPr lang="en-GB" dirty="0">
                <a:latin typeface="Candara" panose="020E0502030303020204" pitchFamily="34" charset="0"/>
              </a:rPr>
              <a:t>The children will continue to use their phonics skills within our taught spelling sessions in Year 3 and begin to learn new spelling patterns and strategies for spelling more complex words and techniques for words where phonics cannot be solely relied upon. </a:t>
            </a:r>
          </a:p>
          <a:p>
            <a:r>
              <a:rPr lang="en-GB" dirty="0">
                <a:latin typeface="Candara" panose="020E0502030303020204" pitchFamily="34" charset="0"/>
              </a:rPr>
              <a:t>Currently we use the Spelling Shed scheme by Ed Shed as well as Little Wandle reading and phonics scheme.</a:t>
            </a:r>
          </a:p>
          <a:p>
            <a:r>
              <a:rPr lang="en-GB" dirty="0">
                <a:latin typeface="Candara" panose="020E0502030303020204" pitchFamily="34" charset="0"/>
              </a:rPr>
              <a:t>Spelling takes place daily in class where both the statutory words for Year 3 and 4 will be learnt alongside the taught spelling strategies for homophones, suffixes and prefixes etc. It is therefore really helpful to continue to learn the spellings in the weekly homework as it gives the children the extra opportunity to consolidate what we do in school.</a:t>
            </a:r>
          </a:p>
          <a:p>
            <a:r>
              <a:rPr lang="en-GB" dirty="0">
                <a:latin typeface="Candara" panose="020E0502030303020204" pitchFamily="34" charset="0"/>
              </a:rPr>
              <a:t>The children learn spellings in really new and exciting ways so please ask your children to show you some on the skills they use when learning spellings!</a:t>
            </a:r>
          </a:p>
        </p:txBody>
      </p:sp>
      <p:pic>
        <p:nvPicPr>
          <p:cNvPr id="5" name="Picture 4" descr="A child leaning against a tree&#10;&#10;Description automatically generated">
            <a:extLst>
              <a:ext uri="{FF2B5EF4-FFF2-40B4-BE49-F238E27FC236}">
                <a16:creationId xmlns:a16="http://schemas.microsoft.com/office/drawing/2014/main" id="{DBF9EA7A-DC8A-A6D1-D7A3-E1AE93044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22259" y="1708901"/>
            <a:ext cx="3428998" cy="2561165"/>
          </a:xfrm>
          <a:prstGeom prst="rect">
            <a:avLst/>
          </a:prstGeom>
        </p:spPr>
      </p:pic>
    </p:spTree>
    <p:extLst>
      <p:ext uri="{BB962C8B-B14F-4D97-AF65-F5344CB8AC3E}">
        <p14:creationId xmlns:p14="http://schemas.microsoft.com/office/powerpoint/2010/main" val="2193596821"/>
      </p:ext>
    </p:extLst>
  </p:cSld>
  <p:clrMapOvr>
    <a:masterClrMapping/>
  </p:clrMapOvr>
  <mc:AlternateContent xmlns:mc="http://schemas.openxmlformats.org/markup-compatibility/2006" xmlns:p14="http://schemas.microsoft.com/office/powerpoint/2010/main">
    <mc:Choice Requires="p14">
      <p:transition spd="slow" p14:dur="2000" advTm="114326"/>
    </mc:Choice>
    <mc:Fallback xmlns="">
      <p:transition spd="slow" advTm="1143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6662DE-0A4A-4EDD-9C62-B5D1B92EA53B}"/>
              </a:ext>
            </a:extLst>
          </p:cNvPr>
          <p:cNvPicPr>
            <a:picLocks noChangeAspect="1"/>
          </p:cNvPicPr>
          <p:nvPr/>
        </p:nvPicPr>
        <p:blipFill>
          <a:blip r:embed="rId3"/>
          <a:stretch>
            <a:fillRect/>
          </a:stretch>
        </p:blipFill>
        <p:spPr>
          <a:xfrm>
            <a:off x="251520" y="188640"/>
            <a:ext cx="3052010" cy="4451314"/>
          </a:xfrm>
          <a:prstGeom prst="rect">
            <a:avLst/>
          </a:prstGeom>
        </p:spPr>
      </p:pic>
      <p:pic>
        <p:nvPicPr>
          <p:cNvPr id="7" name="Content Placeholder 6">
            <a:extLst>
              <a:ext uri="{FF2B5EF4-FFF2-40B4-BE49-F238E27FC236}">
                <a16:creationId xmlns:a16="http://schemas.microsoft.com/office/drawing/2014/main" id="{CB0CE117-D499-4834-8D0A-05C69F3F68A6}"/>
              </a:ext>
            </a:extLst>
          </p:cNvPr>
          <p:cNvPicPr>
            <a:picLocks noGrp="1" noChangeAspect="1"/>
          </p:cNvPicPr>
          <p:nvPr>
            <p:ph idx="1"/>
          </p:nvPr>
        </p:nvPicPr>
        <p:blipFill>
          <a:blip r:embed="rId4"/>
          <a:stretch>
            <a:fillRect/>
          </a:stretch>
        </p:blipFill>
        <p:spPr>
          <a:xfrm rot="966583">
            <a:off x="3113397" y="2026903"/>
            <a:ext cx="3053302" cy="4451314"/>
          </a:xfrm>
          <a:prstGeom prst="rect">
            <a:avLst/>
          </a:prstGeom>
        </p:spPr>
      </p:pic>
      <p:sp>
        <p:nvSpPr>
          <p:cNvPr id="4" name="TextBox 3">
            <a:extLst>
              <a:ext uri="{FF2B5EF4-FFF2-40B4-BE49-F238E27FC236}">
                <a16:creationId xmlns:a16="http://schemas.microsoft.com/office/drawing/2014/main" id="{ADD63453-B80F-E1F2-EAC9-09090FF8E927}"/>
              </a:ext>
            </a:extLst>
          </p:cNvPr>
          <p:cNvSpPr txBox="1"/>
          <p:nvPr/>
        </p:nvSpPr>
        <p:spPr>
          <a:xfrm>
            <a:off x="4391472" y="293333"/>
            <a:ext cx="4752528" cy="184665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ndara" panose="020E0502030303020204" pitchFamily="34" charset="0"/>
              </a:rPr>
              <a:t>Look, say, cover, write, check</a:t>
            </a:r>
            <a:endParaRPr lang="en-GB" sz="1800" dirty="0">
              <a:latin typeface="Candara" panose="020E0502030303020204" pitchFamily="34" charset="0"/>
            </a:endParaRPr>
          </a:p>
          <a:p>
            <a:pPr marL="285750" indent="-285750">
              <a:buFont typeface="Arial" panose="020B0604020202020204" pitchFamily="34" charset="0"/>
              <a:buChar char="•"/>
            </a:pPr>
            <a:r>
              <a:rPr lang="en-GB" sz="2400" dirty="0">
                <a:latin typeface="Candara" panose="020E0502030303020204" pitchFamily="34" charset="0"/>
              </a:rPr>
              <a:t>Drawing an image around the word</a:t>
            </a:r>
          </a:p>
          <a:p>
            <a:pPr marL="285750" indent="-285750">
              <a:buFont typeface="Arial" panose="020B0604020202020204" pitchFamily="34" charset="0"/>
              <a:buChar char="•"/>
            </a:pPr>
            <a:r>
              <a:rPr lang="en-GB" sz="2400" dirty="0">
                <a:latin typeface="Candara" panose="020E0502030303020204" pitchFamily="34" charset="0"/>
              </a:rPr>
              <a:t>Pyramid Words</a:t>
            </a:r>
          </a:p>
          <a:p>
            <a:pPr marL="285750" indent="-285750">
              <a:buFont typeface="Arial" panose="020B0604020202020204" pitchFamily="34" charset="0"/>
              <a:buChar char="•"/>
            </a:pPr>
            <a:endParaRPr lang="en-GB" sz="1800" dirty="0">
              <a:latin typeface="Candara" panose="020E0502030303020204" pitchFamily="34" charset="0"/>
            </a:endParaRPr>
          </a:p>
        </p:txBody>
      </p:sp>
      <p:sp>
        <p:nvSpPr>
          <p:cNvPr id="5" name="TextBox 4">
            <a:extLst>
              <a:ext uri="{FF2B5EF4-FFF2-40B4-BE49-F238E27FC236}">
                <a16:creationId xmlns:a16="http://schemas.microsoft.com/office/drawing/2014/main" id="{0625F0F0-8830-83B7-1E23-38FCCDB89AD5}"/>
              </a:ext>
            </a:extLst>
          </p:cNvPr>
          <p:cNvSpPr txBox="1"/>
          <p:nvPr/>
        </p:nvSpPr>
        <p:spPr>
          <a:xfrm>
            <a:off x="6228184" y="4005064"/>
            <a:ext cx="2664296" cy="184665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ndara" panose="020E0502030303020204" pitchFamily="34" charset="0"/>
              </a:rPr>
              <a:t>Rainbow Writing</a:t>
            </a:r>
          </a:p>
          <a:p>
            <a:pPr marL="285750" indent="-285750">
              <a:buFont typeface="Arial" panose="020B0604020202020204" pitchFamily="34" charset="0"/>
              <a:buChar char="•"/>
            </a:pPr>
            <a:r>
              <a:rPr lang="en-GB" sz="2400" dirty="0">
                <a:latin typeface="Candara" panose="020E0502030303020204" pitchFamily="34" charset="0"/>
              </a:rPr>
              <a:t>Clapping the syllables in a word. </a:t>
            </a:r>
          </a:p>
          <a:p>
            <a:pPr marL="285750" indent="-285750">
              <a:buFont typeface="Arial" panose="020B0604020202020204" pitchFamily="34" charset="0"/>
              <a:buChar char="•"/>
            </a:pPr>
            <a:endParaRPr lang="en-GB" sz="1800" dirty="0">
              <a:latin typeface="Candara" panose="020E0502030303020204" pitchFamily="34" charset="0"/>
            </a:endParaRPr>
          </a:p>
        </p:txBody>
      </p:sp>
      <p:sp>
        <p:nvSpPr>
          <p:cNvPr id="9" name="TextBox 8">
            <a:extLst>
              <a:ext uri="{FF2B5EF4-FFF2-40B4-BE49-F238E27FC236}">
                <a16:creationId xmlns:a16="http://schemas.microsoft.com/office/drawing/2014/main" id="{0219407E-AB17-D7C0-9605-EB58AB6100D2}"/>
              </a:ext>
            </a:extLst>
          </p:cNvPr>
          <p:cNvSpPr txBox="1"/>
          <p:nvPr/>
        </p:nvSpPr>
        <p:spPr>
          <a:xfrm>
            <a:off x="6724321" y="2420888"/>
            <a:ext cx="2071401" cy="769441"/>
          </a:xfrm>
          <a:prstGeom prst="rect">
            <a:avLst/>
          </a:prstGeom>
          <a:noFill/>
        </p:spPr>
        <p:txBody>
          <a:bodyPr wrap="none" rtlCol="0">
            <a:spAutoFit/>
          </a:bodyPr>
          <a:lstStyle/>
          <a:p>
            <a:r>
              <a:rPr lang="en-GB" sz="4400" dirty="0">
                <a:latin typeface="Candara" panose="020E0502030303020204" pitchFamily="34" charset="0"/>
              </a:rPr>
              <a:t>Spelling</a:t>
            </a:r>
          </a:p>
        </p:txBody>
      </p:sp>
    </p:spTree>
    <p:extLst>
      <p:ext uri="{BB962C8B-B14F-4D97-AF65-F5344CB8AC3E}">
        <p14:creationId xmlns:p14="http://schemas.microsoft.com/office/powerpoint/2010/main" val="524157566"/>
      </p:ext>
    </p:extLst>
  </p:cSld>
  <p:clrMapOvr>
    <a:masterClrMapping/>
  </p:clrMapOvr>
  <mc:AlternateContent xmlns:mc="http://schemas.openxmlformats.org/markup-compatibility/2006" xmlns:p14="http://schemas.microsoft.com/office/powerpoint/2010/main">
    <mc:Choice Requires="p14">
      <p:transition spd="slow" p14:dur="2000" advTm="107337"/>
    </mc:Choice>
    <mc:Fallback xmlns="">
      <p:transition spd="slow" advTm="1073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00"/>
            <a:ext cx="8229600" cy="792088"/>
          </a:xfrm>
        </p:spPr>
        <p:txBody>
          <a:bodyPr>
            <a:normAutofit/>
          </a:bodyPr>
          <a:lstStyle/>
          <a:p>
            <a:pPr algn="ctr"/>
            <a:r>
              <a:rPr lang="en-GB" sz="4400" dirty="0">
                <a:latin typeface="Candara" panose="020E0502030303020204" pitchFamily="34" charset="0"/>
              </a:rPr>
              <a:t>Reading</a:t>
            </a:r>
          </a:p>
        </p:txBody>
      </p:sp>
      <p:sp>
        <p:nvSpPr>
          <p:cNvPr id="3" name="Content Placeholder 2"/>
          <p:cNvSpPr>
            <a:spLocks noGrp="1"/>
          </p:cNvSpPr>
          <p:nvPr>
            <p:ph idx="1"/>
          </p:nvPr>
        </p:nvSpPr>
        <p:spPr>
          <a:xfrm>
            <a:off x="205495" y="938688"/>
            <a:ext cx="4906888" cy="4776936"/>
          </a:xfrm>
        </p:spPr>
        <p:txBody>
          <a:bodyPr>
            <a:noAutofit/>
          </a:bodyPr>
          <a:lstStyle/>
          <a:p>
            <a:r>
              <a:rPr lang="en-GB" sz="2400" dirty="0">
                <a:latin typeface="Candara" panose="020E0502030303020204" pitchFamily="34" charset="0"/>
              </a:rPr>
              <a:t>In Y3, the children develop their independence as readers, choosing books they would like to read at an appropriate level of challenge.</a:t>
            </a:r>
          </a:p>
          <a:p>
            <a:endParaRPr lang="en-GB" sz="2400" dirty="0">
              <a:latin typeface="Candara" panose="020E0502030303020204" pitchFamily="34" charset="0"/>
            </a:endParaRPr>
          </a:p>
          <a:p>
            <a:r>
              <a:rPr lang="en-GB" sz="2400" dirty="0">
                <a:latin typeface="Candara" panose="020E0502030303020204" pitchFamily="34" charset="0"/>
              </a:rPr>
              <a:t>Each class will visit the Library each week on a Friday and can bring two books home at any time.</a:t>
            </a:r>
          </a:p>
          <a:p>
            <a:pPr marL="0" indent="0">
              <a:buNone/>
            </a:pPr>
            <a:endParaRPr lang="en-GB" sz="2400" dirty="0">
              <a:latin typeface="Candara" panose="020E0502030303020204" pitchFamily="34" charset="0"/>
            </a:endParaRPr>
          </a:p>
          <a:p>
            <a:r>
              <a:rPr lang="en-GB" sz="2400" dirty="0">
                <a:latin typeface="Candara" panose="020E0502030303020204" pitchFamily="34" charset="0"/>
              </a:rPr>
              <a:t>Please encourage the children to read widely and as often as possible.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17856"/>
            <a:ext cx="951257" cy="949747"/>
          </a:xfrm>
          <a:prstGeom prst="rect">
            <a:avLst/>
          </a:prstGeom>
        </p:spPr>
      </p:pic>
      <p:pic>
        <p:nvPicPr>
          <p:cNvPr id="4" name="Picture 3" descr="Two girls reading a book in a library&#10;&#10;Description automatically generated">
            <a:extLst>
              <a:ext uri="{FF2B5EF4-FFF2-40B4-BE49-F238E27FC236}">
                <a16:creationId xmlns:a16="http://schemas.microsoft.com/office/drawing/2014/main" id="{8EEC577F-AA9F-84DF-4187-0ACEA59278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79527" y="2169344"/>
            <a:ext cx="4840658" cy="3615553"/>
          </a:xfrm>
          <a:prstGeom prst="rect">
            <a:avLst/>
          </a:prstGeom>
        </p:spPr>
      </p:pic>
    </p:spTree>
    <p:custDataLst>
      <p:tags r:id="rId1"/>
    </p:custDataLst>
    <p:extLst>
      <p:ext uri="{BB962C8B-B14F-4D97-AF65-F5344CB8AC3E}">
        <p14:creationId xmlns:p14="http://schemas.microsoft.com/office/powerpoint/2010/main" val="78580965"/>
      </p:ext>
    </p:extLst>
  </p:cSld>
  <p:clrMapOvr>
    <a:masterClrMapping/>
  </p:clrMapOvr>
  <mc:AlternateContent xmlns:mc="http://schemas.openxmlformats.org/markup-compatibility/2006" xmlns:p14="http://schemas.microsoft.com/office/powerpoint/2010/main">
    <mc:Choice Requires="p14">
      <p:transition spd="slow" p14:dur="2000" advTm="93180"/>
    </mc:Choice>
    <mc:Fallback xmlns="">
      <p:transition spd="slow" advTm="931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59DB-8269-4D1C-A13B-DBE1C1374F2D}"/>
              </a:ext>
            </a:extLst>
          </p:cNvPr>
          <p:cNvSpPr>
            <a:spLocks noGrp="1"/>
          </p:cNvSpPr>
          <p:nvPr>
            <p:ph type="title"/>
          </p:nvPr>
        </p:nvSpPr>
        <p:spPr/>
        <p:txBody>
          <a:bodyPr>
            <a:normAutofit/>
          </a:bodyPr>
          <a:lstStyle/>
          <a:p>
            <a:r>
              <a:rPr lang="en-GB" sz="4400" dirty="0">
                <a:latin typeface="Candara" panose="020E0502030303020204" pitchFamily="34" charset="0"/>
              </a:rPr>
              <a:t>Maths</a:t>
            </a:r>
          </a:p>
        </p:txBody>
      </p:sp>
      <p:pic>
        <p:nvPicPr>
          <p:cNvPr id="6" name="Content Placeholder 5">
            <a:extLst>
              <a:ext uri="{FF2B5EF4-FFF2-40B4-BE49-F238E27FC236}">
                <a16:creationId xmlns:a16="http://schemas.microsoft.com/office/drawing/2014/main" id="{C2437917-073D-4EA2-BDDF-A7D3B4C72F82}"/>
              </a:ext>
            </a:extLst>
          </p:cNvPr>
          <p:cNvPicPr>
            <a:picLocks noGrp="1" noChangeAspect="1"/>
          </p:cNvPicPr>
          <p:nvPr>
            <p:ph idx="1"/>
          </p:nvPr>
        </p:nvPicPr>
        <p:blipFill>
          <a:blip r:embed="rId3"/>
          <a:stretch>
            <a:fillRect/>
          </a:stretch>
        </p:blipFill>
        <p:spPr>
          <a:xfrm>
            <a:off x="628650" y="1326708"/>
            <a:ext cx="7346251" cy="4982612"/>
          </a:xfrm>
          <a:prstGeom prst="rect">
            <a:avLst/>
          </a:prstGeom>
        </p:spPr>
      </p:pic>
      <p:sp>
        <p:nvSpPr>
          <p:cNvPr id="7" name="TextBox 6">
            <a:extLst>
              <a:ext uri="{FF2B5EF4-FFF2-40B4-BE49-F238E27FC236}">
                <a16:creationId xmlns:a16="http://schemas.microsoft.com/office/drawing/2014/main" id="{F4D7348E-B053-4E75-A284-F7461BF20D33}"/>
              </a:ext>
            </a:extLst>
          </p:cNvPr>
          <p:cNvSpPr txBox="1"/>
          <p:nvPr/>
        </p:nvSpPr>
        <p:spPr>
          <a:xfrm>
            <a:off x="741109" y="6416198"/>
            <a:ext cx="7346251" cy="369332"/>
          </a:xfrm>
          <a:prstGeom prst="rect">
            <a:avLst/>
          </a:prstGeom>
          <a:noFill/>
        </p:spPr>
        <p:txBody>
          <a:bodyPr wrap="square" rtlCol="0">
            <a:spAutoFit/>
          </a:bodyPr>
          <a:lstStyle/>
          <a:p>
            <a:r>
              <a:rPr lang="en-GB" dirty="0"/>
              <a:t>Plus KIRF sessions 3 times per week for 10 minutes (Key Instant Recall Facts)</a:t>
            </a:r>
          </a:p>
        </p:txBody>
      </p:sp>
    </p:spTree>
    <p:extLst>
      <p:ext uri="{BB962C8B-B14F-4D97-AF65-F5344CB8AC3E}">
        <p14:creationId xmlns:p14="http://schemas.microsoft.com/office/powerpoint/2010/main" val="543301627"/>
      </p:ext>
    </p:extLst>
  </p:cSld>
  <p:clrMapOvr>
    <a:masterClrMapping/>
  </p:clrMapOvr>
  <mc:AlternateContent xmlns:mc="http://schemas.openxmlformats.org/markup-compatibility/2006" xmlns:p14="http://schemas.microsoft.com/office/powerpoint/2010/main">
    <mc:Choice Requires="p14">
      <p:transition spd="slow" p14:dur="2000" advTm="180545"/>
    </mc:Choice>
    <mc:Fallback xmlns="">
      <p:transition spd="slow" advTm="18054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445F-E135-44CD-8AC7-336638517840}"/>
              </a:ext>
            </a:extLst>
          </p:cNvPr>
          <p:cNvSpPr>
            <a:spLocks noGrp="1"/>
          </p:cNvSpPr>
          <p:nvPr>
            <p:ph type="title"/>
          </p:nvPr>
        </p:nvSpPr>
        <p:spPr/>
        <p:txBody>
          <a:bodyPr>
            <a:normAutofit/>
          </a:bodyPr>
          <a:lstStyle/>
          <a:p>
            <a:r>
              <a:rPr lang="en-GB" sz="4400" dirty="0">
                <a:latin typeface="Candara" panose="020E0502030303020204" pitchFamily="34" charset="0"/>
              </a:rPr>
              <a:t>Interventions</a:t>
            </a:r>
          </a:p>
        </p:txBody>
      </p:sp>
      <p:sp>
        <p:nvSpPr>
          <p:cNvPr id="3" name="Content Placeholder 2">
            <a:extLst>
              <a:ext uri="{FF2B5EF4-FFF2-40B4-BE49-F238E27FC236}">
                <a16:creationId xmlns:a16="http://schemas.microsoft.com/office/drawing/2014/main" id="{594D4A34-A371-4C7C-9CA5-8E6D78F272E9}"/>
              </a:ext>
            </a:extLst>
          </p:cNvPr>
          <p:cNvSpPr>
            <a:spLocks noGrp="1"/>
          </p:cNvSpPr>
          <p:nvPr>
            <p:ph idx="1"/>
          </p:nvPr>
        </p:nvSpPr>
        <p:spPr>
          <a:xfrm>
            <a:off x="-24656" y="1412776"/>
            <a:ext cx="5239494" cy="5445224"/>
          </a:xfrm>
        </p:spPr>
        <p:txBody>
          <a:bodyPr>
            <a:normAutofit/>
          </a:bodyPr>
          <a:lstStyle/>
          <a:p>
            <a:r>
              <a:rPr lang="en-GB" dirty="0">
                <a:latin typeface="Candara" panose="020E0502030303020204" pitchFamily="34" charset="0"/>
              </a:rPr>
              <a:t>Regular interventions take place over the course of the week.</a:t>
            </a:r>
          </a:p>
          <a:p>
            <a:endParaRPr lang="en-GB" dirty="0">
              <a:latin typeface="Candara" panose="020E0502030303020204" pitchFamily="34" charset="0"/>
            </a:endParaRPr>
          </a:p>
          <a:p>
            <a:r>
              <a:rPr lang="en-GB" dirty="0">
                <a:latin typeface="Candara" panose="020E0502030303020204" pitchFamily="34" charset="0"/>
              </a:rPr>
              <a:t>These will include weekly Maths, Reading, Spelling and Little Wandle interventions.</a:t>
            </a:r>
          </a:p>
          <a:p>
            <a:endParaRPr lang="en-GB" dirty="0">
              <a:latin typeface="Candara" panose="020E0502030303020204" pitchFamily="34" charset="0"/>
            </a:endParaRPr>
          </a:p>
          <a:p>
            <a:r>
              <a:rPr lang="en-GB" dirty="0">
                <a:latin typeface="Candara" panose="020E0502030303020204" pitchFamily="34" charset="0"/>
              </a:rPr>
              <a:t>Will be supplemented by extra support with handwriting grammar and/or editing from the class teacher.</a:t>
            </a:r>
          </a:p>
          <a:p>
            <a:endParaRPr lang="en-GB" dirty="0">
              <a:latin typeface="Candara" panose="020E0502030303020204" pitchFamily="34" charset="0"/>
            </a:endParaRPr>
          </a:p>
          <a:p>
            <a:r>
              <a:rPr lang="en-GB" dirty="0">
                <a:latin typeface="Candara" panose="020E0502030303020204" pitchFamily="34" charset="0"/>
              </a:rPr>
              <a:t>Intervention groups are flexible and are often responsive of needs on that day. Groups are not fixed and are designed to support any gaps or misconceptions as the arise – it could be your child needs a quick top up one day and not the next.</a:t>
            </a:r>
          </a:p>
        </p:txBody>
      </p:sp>
      <p:pic>
        <p:nvPicPr>
          <p:cNvPr id="4" name="Picture 3" descr="A child playing on a playground&#10;&#10;Description automatically generated">
            <a:extLst>
              <a:ext uri="{FF2B5EF4-FFF2-40B4-BE49-F238E27FC236}">
                <a16:creationId xmlns:a16="http://schemas.microsoft.com/office/drawing/2014/main" id="{E9186223-C3ED-E27A-2E78-2AEC7F71D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12054" y="1307734"/>
            <a:ext cx="4900558" cy="3660293"/>
          </a:xfrm>
          <a:prstGeom prst="rect">
            <a:avLst/>
          </a:prstGeom>
        </p:spPr>
      </p:pic>
    </p:spTree>
    <p:extLst>
      <p:ext uri="{BB962C8B-B14F-4D97-AF65-F5344CB8AC3E}">
        <p14:creationId xmlns:p14="http://schemas.microsoft.com/office/powerpoint/2010/main" val="1401234810"/>
      </p:ext>
    </p:extLst>
  </p:cSld>
  <p:clrMapOvr>
    <a:masterClrMapping/>
  </p:clrMapOvr>
  <mc:AlternateContent xmlns:mc="http://schemas.openxmlformats.org/markup-compatibility/2006" xmlns:p14="http://schemas.microsoft.com/office/powerpoint/2010/main">
    <mc:Choice Requires="p14">
      <p:transition spd="slow" p14:dur="2000" advTm="117756"/>
    </mc:Choice>
    <mc:Fallback xmlns="">
      <p:transition spd="slow" advTm="1177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AB9-5ECD-4E08-97C5-2EEFCA98D488}"/>
              </a:ext>
            </a:extLst>
          </p:cNvPr>
          <p:cNvSpPr>
            <a:spLocks noGrp="1"/>
          </p:cNvSpPr>
          <p:nvPr>
            <p:ph type="title"/>
          </p:nvPr>
        </p:nvSpPr>
        <p:spPr>
          <a:xfrm>
            <a:off x="628650" y="24408"/>
            <a:ext cx="7886700" cy="1325563"/>
          </a:xfrm>
        </p:spPr>
        <p:txBody>
          <a:bodyPr>
            <a:normAutofit/>
          </a:bodyPr>
          <a:lstStyle/>
          <a:p>
            <a:r>
              <a:rPr lang="en-GB" sz="4400" dirty="0">
                <a:latin typeface="Candara" panose="020E0502030303020204" pitchFamily="34" charset="0"/>
              </a:rPr>
              <a:t>Useful Websites</a:t>
            </a:r>
          </a:p>
        </p:txBody>
      </p:sp>
      <p:sp>
        <p:nvSpPr>
          <p:cNvPr id="3" name="Content Placeholder 2">
            <a:extLst>
              <a:ext uri="{FF2B5EF4-FFF2-40B4-BE49-F238E27FC236}">
                <a16:creationId xmlns:a16="http://schemas.microsoft.com/office/drawing/2014/main" id="{BDF0F070-87F5-41E3-AA68-6D083C67BC69}"/>
              </a:ext>
            </a:extLst>
          </p:cNvPr>
          <p:cNvSpPr>
            <a:spLocks noGrp="1"/>
          </p:cNvSpPr>
          <p:nvPr>
            <p:ph idx="1"/>
          </p:nvPr>
        </p:nvSpPr>
        <p:spPr>
          <a:xfrm>
            <a:off x="251520" y="1349972"/>
            <a:ext cx="8712968" cy="5751436"/>
          </a:xfrm>
        </p:spPr>
        <p:txBody>
          <a:bodyPr>
            <a:normAutofit/>
          </a:bodyPr>
          <a:lstStyle/>
          <a:p>
            <a:pPr marL="0" indent="0">
              <a:buNone/>
            </a:pPr>
            <a:r>
              <a:rPr lang="en-GB" dirty="0">
                <a:latin typeface="Candara" panose="020E0502030303020204" pitchFamily="34" charset="0"/>
              </a:rPr>
              <a:t>Times Table Rock Stars (TTRS)                     </a:t>
            </a:r>
          </a:p>
          <a:p>
            <a:pPr marL="0" indent="0">
              <a:buNone/>
            </a:pPr>
            <a:r>
              <a:rPr lang="en-GB" dirty="0">
                <a:latin typeface="Candara" panose="020E0502030303020204" pitchFamily="34" charset="0"/>
                <a:hlinkClick r:id="rId3"/>
              </a:rPr>
              <a:t>www.ttrockstars.com</a:t>
            </a:r>
            <a:r>
              <a:rPr lang="en-GB" dirty="0">
                <a:latin typeface="Candara" panose="020E0502030303020204" pitchFamily="34" charset="0"/>
              </a:rPr>
              <a:t>                                   </a:t>
            </a:r>
            <a:r>
              <a:rPr lang="en-GB" dirty="0">
                <a:latin typeface="Candara" panose="020E0502030303020204" pitchFamily="34" charset="0"/>
                <a:hlinkClick r:id="rId4"/>
              </a:rPr>
              <a:t>https://ebooks.collinsopenpage.com/</a:t>
            </a:r>
            <a:endParaRPr lang="en-GB" dirty="0">
              <a:latin typeface="Candara" panose="020E0502030303020204" pitchFamily="34" charset="0"/>
            </a:endParaRPr>
          </a:p>
          <a:p>
            <a:r>
              <a:rPr lang="en-GB" b="1" dirty="0">
                <a:latin typeface="Candara" panose="020E0502030303020204" pitchFamily="34" charset="0"/>
              </a:rPr>
              <a:t>Great links for SPELLING games!</a:t>
            </a:r>
            <a:endParaRPr lang="en-GB" dirty="0">
              <a:latin typeface="Candara" panose="020E0502030303020204" pitchFamily="34" charset="0"/>
            </a:endParaRPr>
          </a:p>
          <a:p>
            <a:r>
              <a:rPr lang="en-GB" u="sng" dirty="0">
                <a:latin typeface="Candara" panose="020E0502030303020204" pitchFamily="34" charset="0"/>
                <a:hlinkClick r:id="rId5"/>
              </a:rPr>
              <a:t>https://spellingframe.co.uk/</a:t>
            </a:r>
            <a:r>
              <a:rPr lang="en-GB" dirty="0">
                <a:latin typeface="Candara" panose="020E0502030303020204" pitchFamily="34" charset="0"/>
              </a:rPr>
              <a:t>    </a:t>
            </a:r>
          </a:p>
          <a:p>
            <a:r>
              <a:rPr lang="en-GB" dirty="0">
                <a:latin typeface="Candara" panose="020E0502030303020204" pitchFamily="34" charset="0"/>
                <a:hlinkClick r:id="rId6"/>
              </a:rPr>
              <a:t>https://spellingshed.com</a:t>
            </a:r>
            <a:endParaRPr lang="en-GB" dirty="0">
              <a:latin typeface="Candara" panose="020E0502030303020204" pitchFamily="34" charset="0"/>
            </a:endParaRPr>
          </a:p>
          <a:p>
            <a:r>
              <a:rPr lang="en-GB" u="sng" dirty="0">
                <a:latin typeface="Candara" panose="020E0502030303020204" pitchFamily="34" charset="0"/>
                <a:hlinkClick r:id="rId7"/>
              </a:rPr>
              <a:t>http://www.ictgames.com/mobilePage/spookySpellings/index.html</a:t>
            </a:r>
            <a:endParaRPr lang="en-GB" dirty="0">
              <a:latin typeface="Candara" panose="020E0502030303020204" pitchFamily="34" charset="0"/>
            </a:endParaRPr>
          </a:p>
          <a:p>
            <a:r>
              <a:rPr lang="en-GB" u="sng" dirty="0">
                <a:latin typeface="Candara" panose="020E0502030303020204" pitchFamily="34" charset="0"/>
                <a:hlinkClick r:id="rId8"/>
              </a:rPr>
              <a:t>http://www.ictgames.com/mobilePage/lcwc/index.html</a:t>
            </a:r>
            <a:endParaRPr lang="en-GB" dirty="0">
              <a:latin typeface="Candara" panose="020E0502030303020204" pitchFamily="34" charset="0"/>
            </a:endParaRPr>
          </a:p>
          <a:p>
            <a:r>
              <a:rPr lang="en-GB" u="sng" dirty="0">
                <a:latin typeface="Candara" panose="020E0502030303020204" pitchFamily="34" charset="0"/>
                <a:hlinkClick r:id="rId9"/>
              </a:rPr>
              <a:t>https://www.arcademics.com/games/coconuts</a:t>
            </a:r>
            <a:endParaRPr lang="en-GB" dirty="0">
              <a:latin typeface="Candara" panose="020E0502030303020204" pitchFamily="34" charset="0"/>
            </a:endParaRPr>
          </a:p>
          <a:p>
            <a:r>
              <a:rPr lang="en-GB" b="1" dirty="0">
                <a:latin typeface="Candara" panose="020E0502030303020204" pitchFamily="34" charset="0"/>
              </a:rPr>
              <a:t>Useful Links and Multiplication Games: </a:t>
            </a:r>
            <a:endParaRPr lang="en-GB" dirty="0">
              <a:latin typeface="Candara" panose="020E0502030303020204" pitchFamily="34" charset="0"/>
            </a:endParaRPr>
          </a:p>
          <a:p>
            <a:r>
              <a:rPr lang="en-GB" u="sng" dirty="0">
                <a:latin typeface="Candara" panose="020E0502030303020204" pitchFamily="34" charset="0"/>
                <a:hlinkClick r:id="rId10"/>
              </a:rPr>
              <a:t>https://www.topmarks.co.uk/maths-games/7-11-years/multiplication-and-division</a:t>
            </a:r>
            <a:r>
              <a:rPr lang="en-GB" dirty="0">
                <a:latin typeface="Candara" panose="020E0502030303020204" pitchFamily="34" charset="0"/>
              </a:rPr>
              <a:t> </a:t>
            </a:r>
          </a:p>
          <a:p>
            <a:r>
              <a:rPr lang="en-GB" u="sng" dirty="0">
                <a:latin typeface="Candara" panose="020E0502030303020204" pitchFamily="34" charset="0"/>
                <a:hlinkClick r:id="rId11"/>
              </a:rPr>
              <a:t>https://www.timestables.co.uk/games/</a:t>
            </a:r>
            <a:endParaRPr lang="en-GB" dirty="0">
              <a:latin typeface="Candara" panose="020E0502030303020204" pitchFamily="34" charset="0"/>
            </a:endParaRPr>
          </a:p>
          <a:p>
            <a:r>
              <a:rPr lang="en-GB" u="sng" dirty="0">
                <a:latin typeface="Candara" panose="020E0502030303020204" pitchFamily="34" charset="0"/>
                <a:hlinkClick r:id="rId12"/>
              </a:rPr>
              <a:t>https://www.topmarks.co.uk/maths-games/daily10</a:t>
            </a:r>
            <a:r>
              <a:rPr lang="en-GB" dirty="0">
                <a:latin typeface="Candara" panose="020E0502030303020204" pitchFamily="34" charset="0"/>
              </a:rPr>
              <a:t> </a:t>
            </a:r>
          </a:p>
          <a:p>
            <a:pPr marL="0" indent="0">
              <a:buNone/>
            </a:pPr>
            <a:endParaRPr lang="en-GB" dirty="0"/>
          </a:p>
        </p:txBody>
      </p:sp>
    </p:spTree>
    <p:extLst>
      <p:ext uri="{BB962C8B-B14F-4D97-AF65-F5344CB8AC3E}">
        <p14:creationId xmlns:p14="http://schemas.microsoft.com/office/powerpoint/2010/main" val="3378457819"/>
      </p:ext>
    </p:extLst>
  </p:cSld>
  <p:clrMapOvr>
    <a:masterClrMapping/>
  </p:clrMapOvr>
  <mc:AlternateContent xmlns:mc="http://schemas.openxmlformats.org/markup-compatibility/2006" xmlns:p14="http://schemas.microsoft.com/office/powerpoint/2010/main">
    <mc:Choice Requires="p14">
      <p:transition spd="slow" p14:dur="2000" advTm="41202"/>
    </mc:Choice>
    <mc:Fallback xmlns="">
      <p:transition spd="slow" advTm="412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rgbClr val="0070C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TextBox 6"/>
          <p:cNvSpPr txBox="1"/>
          <p:nvPr/>
        </p:nvSpPr>
        <p:spPr>
          <a:xfrm>
            <a:off x="683568" y="1494687"/>
            <a:ext cx="7344816" cy="854080"/>
          </a:xfrm>
          <a:prstGeom prst="rect">
            <a:avLst/>
          </a:prstGeo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dirty="0">
                <a:solidFill>
                  <a:srgbClr val="0070C0"/>
                </a:solidFill>
                <a:latin typeface="Candara" panose="020E0502030303020204" pitchFamily="34" charset="0"/>
              </a:rPr>
              <a:t>Working seamlessly together to ensure every pupil’s journey through the</a:t>
            </a:r>
          </a:p>
          <a:p>
            <a:pPr algn="ctr"/>
            <a:r>
              <a:rPr lang="en-GB" dirty="0">
                <a:solidFill>
                  <a:srgbClr val="0070C0"/>
                </a:solidFill>
                <a:latin typeface="Candara" panose="020E0502030303020204" pitchFamily="34" charset="0"/>
              </a:rPr>
              <a:t>primary years is as successful and enjoyable as it possibly can be.</a:t>
            </a:r>
          </a:p>
          <a:p>
            <a:r>
              <a:rPr lang="en-GB" sz="1350" b="1" i="1" dirty="0">
                <a:solidFill>
                  <a:srgbClr val="FFFFFF"/>
                </a:solidFill>
              </a:rPr>
              <a:t> </a:t>
            </a:r>
          </a:p>
        </p:txBody>
      </p:sp>
      <p:sp>
        <p:nvSpPr>
          <p:cNvPr id="8" name="TextBox 7"/>
          <p:cNvSpPr txBox="1"/>
          <p:nvPr/>
        </p:nvSpPr>
        <p:spPr>
          <a:xfrm>
            <a:off x="423757" y="2550050"/>
            <a:ext cx="8296485" cy="2246769"/>
          </a:xfrm>
          <a:prstGeom prst="rect">
            <a:avLst/>
          </a:prstGeom>
          <a:noFill/>
        </p:spPr>
        <p:txBody>
          <a:bodyPr wrap="square" rtlCol="0">
            <a:spAutoFit/>
          </a:bodyPr>
          <a:lstStyle/>
          <a:p>
            <a:pPr marL="214313" indent="-214313">
              <a:buFont typeface="Arial" panose="020B0604020202020204" pitchFamily="34" charset="0"/>
              <a:buChar char="•"/>
            </a:pPr>
            <a:r>
              <a:rPr lang="en-GB" sz="2000" dirty="0">
                <a:solidFill>
                  <a:srgbClr val="FFFFFF"/>
                </a:solidFill>
                <a:latin typeface="Candara" panose="020E0502030303020204" pitchFamily="34" charset="0"/>
              </a:rPr>
              <a:t>Shared staff meetings for both teaching and support staff</a:t>
            </a:r>
          </a:p>
          <a:p>
            <a:pPr marL="214313" indent="-214313">
              <a:buFont typeface="Arial" panose="020B0604020202020204" pitchFamily="34" charset="0"/>
              <a:buChar char="•"/>
            </a:pPr>
            <a:r>
              <a:rPr lang="en-GB" sz="2000" dirty="0">
                <a:solidFill>
                  <a:srgbClr val="FFFFFF"/>
                </a:solidFill>
                <a:latin typeface="Candara" panose="020E0502030303020204" pitchFamily="34" charset="0"/>
              </a:rPr>
              <a:t>Shared inset including joint training and provision</a:t>
            </a:r>
          </a:p>
          <a:p>
            <a:pPr marL="214313" indent="-214313">
              <a:buFont typeface="Arial" panose="020B0604020202020204" pitchFamily="34" charset="0"/>
              <a:buChar char="•"/>
            </a:pPr>
            <a:r>
              <a:rPr lang="en-GB" sz="2000" dirty="0">
                <a:solidFill>
                  <a:srgbClr val="FFFFFF"/>
                </a:solidFill>
                <a:latin typeface="Candara" panose="020E0502030303020204" pitchFamily="34" charset="0"/>
              </a:rPr>
              <a:t>Staff working across the two schools such as Executive </a:t>
            </a:r>
            <a:r>
              <a:rPr lang="en-GB" sz="2000" dirty="0" err="1">
                <a:solidFill>
                  <a:srgbClr val="FFFFFF"/>
                </a:solidFill>
                <a:latin typeface="Candara" panose="020E0502030303020204" pitchFamily="34" charset="0"/>
              </a:rPr>
              <a:t>Headteacher</a:t>
            </a:r>
            <a:r>
              <a:rPr lang="en-GB" sz="2000" dirty="0">
                <a:solidFill>
                  <a:srgbClr val="FFFFFF"/>
                </a:solidFill>
                <a:latin typeface="Candara" panose="020E0502030303020204" pitchFamily="34" charset="0"/>
              </a:rPr>
              <a:t> and </a:t>
            </a:r>
          </a:p>
          <a:p>
            <a:r>
              <a:rPr lang="en-GB" sz="2000" dirty="0">
                <a:solidFill>
                  <a:srgbClr val="FFFFFF"/>
                </a:solidFill>
                <a:latin typeface="Candara" panose="020E0502030303020204" pitchFamily="34" charset="0"/>
              </a:rPr>
              <a:t>    Network Manager</a:t>
            </a:r>
          </a:p>
          <a:p>
            <a:pPr marL="214313" indent="-214313">
              <a:buFont typeface="Arial" panose="020B0604020202020204" pitchFamily="34" charset="0"/>
              <a:buChar char="•"/>
            </a:pPr>
            <a:r>
              <a:rPr lang="en-GB" sz="2000" dirty="0">
                <a:solidFill>
                  <a:srgbClr val="FFFFFF"/>
                </a:solidFill>
                <a:latin typeface="Candara" panose="020E0502030303020204" pitchFamily="34" charset="0"/>
              </a:rPr>
              <a:t>Joint School Improvement Priorities</a:t>
            </a:r>
          </a:p>
          <a:p>
            <a:pPr marL="214313" indent="-214313">
              <a:buFont typeface="Arial" panose="020B0604020202020204" pitchFamily="34" charset="0"/>
              <a:buChar char="•"/>
            </a:pPr>
            <a:r>
              <a:rPr lang="en-GB" sz="2000" dirty="0">
                <a:solidFill>
                  <a:srgbClr val="FFFFFF"/>
                </a:solidFill>
                <a:latin typeface="Candara" panose="020E0502030303020204" pitchFamily="34" charset="0"/>
              </a:rPr>
              <a:t>Tracking for every pupil from Year R to Year 6 – ensuring all pupils make consistently excellent progress throughout</a:t>
            </a:r>
          </a:p>
        </p:txBody>
      </p:sp>
      <p:sp>
        <p:nvSpPr>
          <p:cNvPr id="9" name="TextBox 8"/>
          <p:cNvSpPr txBox="1"/>
          <p:nvPr/>
        </p:nvSpPr>
        <p:spPr>
          <a:xfrm>
            <a:off x="1835696" y="664790"/>
            <a:ext cx="4788490" cy="784830"/>
          </a:xfrm>
          <a:prstGeom prst="rect">
            <a:avLst/>
          </a:prstGeom>
          <a:noFill/>
        </p:spPr>
        <p:txBody>
          <a:bodyPr wrap="none" rtlCol="0">
            <a:spAutoFit/>
          </a:bodyPr>
          <a:lstStyle/>
          <a:p>
            <a:r>
              <a:rPr lang="en-GB" sz="4500" dirty="0">
                <a:solidFill>
                  <a:srgbClr val="099BDD">
                    <a:lumMod val="50000"/>
                  </a:srgbClr>
                </a:solidFill>
                <a:latin typeface="Candara" panose="020E0502030303020204" pitchFamily="34" charset="0"/>
              </a:rPr>
              <a:t>The Solent Schools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22371"/>
            <a:ext cx="1096262" cy="1094522"/>
          </a:xfrm>
          <a:prstGeom prst="rect">
            <a:avLst/>
          </a:prstGeom>
        </p:spPr>
      </p:pic>
      <p:pic>
        <p:nvPicPr>
          <p:cNvPr id="2" name="Picture 1" descr="A child and child playing with a game&#10;&#10;Description automatically generated">
            <a:extLst>
              <a:ext uri="{FF2B5EF4-FFF2-40B4-BE49-F238E27FC236}">
                <a16:creationId xmlns:a16="http://schemas.microsoft.com/office/drawing/2014/main" id="{9C481306-06DC-2A50-80B9-2CD84896A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75135">
            <a:off x="6693773" y="4887880"/>
            <a:ext cx="2093157" cy="1563407"/>
          </a:xfrm>
          <a:prstGeom prst="rect">
            <a:avLst/>
          </a:prstGeom>
        </p:spPr>
      </p:pic>
      <p:pic>
        <p:nvPicPr>
          <p:cNvPr id="3" name="Picture 2" descr="A child and child sitting on a colorful bench&#10;&#10;Description automatically generated">
            <a:extLst>
              <a:ext uri="{FF2B5EF4-FFF2-40B4-BE49-F238E27FC236}">
                <a16:creationId xmlns:a16="http://schemas.microsoft.com/office/drawing/2014/main" id="{297A3805-9DE7-E1AC-26C7-5DA9F442C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99942">
            <a:off x="3977927" y="4847728"/>
            <a:ext cx="2200666" cy="1643708"/>
          </a:xfrm>
          <a:prstGeom prst="rect">
            <a:avLst/>
          </a:prstGeom>
        </p:spPr>
      </p:pic>
    </p:spTree>
    <p:extLst>
      <p:ext uri="{BB962C8B-B14F-4D97-AF65-F5344CB8AC3E}">
        <p14:creationId xmlns:p14="http://schemas.microsoft.com/office/powerpoint/2010/main" val="10953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8" grpId="4"/>
      <p:bldP spid="8" grpId="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1907-1A2B-4C3A-BE21-175E4D820BA5}"/>
              </a:ext>
            </a:extLst>
          </p:cNvPr>
          <p:cNvSpPr>
            <a:spLocks noGrp="1"/>
          </p:cNvSpPr>
          <p:nvPr>
            <p:ph type="title"/>
          </p:nvPr>
        </p:nvSpPr>
        <p:spPr/>
        <p:txBody>
          <a:bodyPr>
            <a:normAutofit/>
          </a:bodyPr>
          <a:lstStyle/>
          <a:p>
            <a:r>
              <a:rPr lang="en-GB" sz="4400" b="1" dirty="0">
                <a:latin typeface="Candara" panose="020E0502030303020204" pitchFamily="34" charset="0"/>
              </a:rPr>
              <a:t>Teams and School Website</a:t>
            </a:r>
          </a:p>
        </p:txBody>
      </p:sp>
      <p:sp>
        <p:nvSpPr>
          <p:cNvPr id="3" name="Content Placeholder 2">
            <a:extLst>
              <a:ext uri="{FF2B5EF4-FFF2-40B4-BE49-F238E27FC236}">
                <a16:creationId xmlns:a16="http://schemas.microsoft.com/office/drawing/2014/main" id="{5C9D6ACA-7499-47FD-8114-4D839B997D9B}"/>
              </a:ext>
            </a:extLst>
          </p:cNvPr>
          <p:cNvSpPr>
            <a:spLocks noGrp="1"/>
          </p:cNvSpPr>
          <p:nvPr>
            <p:ph idx="1"/>
          </p:nvPr>
        </p:nvSpPr>
        <p:spPr/>
        <p:txBody>
          <a:bodyPr>
            <a:normAutofit fontScale="92500" lnSpcReduction="10000"/>
          </a:bodyPr>
          <a:lstStyle/>
          <a:p>
            <a:r>
              <a:rPr lang="en-GB" dirty="0">
                <a:latin typeface="Candara" panose="020E0502030303020204" pitchFamily="34" charset="0"/>
              </a:rPr>
              <a:t>Teams will be used for updates and notices so keep an eye out for notifications as this will be the quickest way to be kept up-to-date. Check it daily just in case we have added any notices.</a:t>
            </a:r>
          </a:p>
          <a:p>
            <a:endParaRPr lang="en-GB" dirty="0">
              <a:latin typeface="Candara" panose="020E0502030303020204" pitchFamily="34" charset="0"/>
            </a:endParaRPr>
          </a:p>
          <a:p>
            <a:r>
              <a:rPr lang="en-GB" dirty="0">
                <a:latin typeface="Candara" panose="020E0502030303020204" pitchFamily="34" charset="0"/>
              </a:rPr>
              <a:t>Assignments will be available on Teams for </a:t>
            </a:r>
            <a:br>
              <a:rPr lang="en-GB" dirty="0">
                <a:latin typeface="Candara" panose="020E0502030303020204" pitchFamily="34" charset="0"/>
              </a:rPr>
            </a:br>
            <a:r>
              <a:rPr lang="en-GB" dirty="0">
                <a:latin typeface="Candara" panose="020E0502030303020204" pitchFamily="34" charset="0"/>
              </a:rPr>
              <a:t>weekly Home Learning on a Monday. A new </a:t>
            </a:r>
            <a:br>
              <a:rPr lang="en-GB" dirty="0">
                <a:latin typeface="Candara" panose="020E0502030303020204" pitchFamily="34" charset="0"/>
              </a:rPr>
            </a:br>
            <a:r>
              <a:rPr lang="en-GB" dirty="0">
                <a:latin typeface="Candara" panose="020E0502030303020204" pitchFamily="34" charset="0"/>
              </a:rPr>
              <a:t>assignment will be available each Monday </a:t>
            </a:r>
            <a:br>
              <a:rPr lang="en-GB" dirty="0">
                <a:latin typeface="Candara" panose="020E0502030303020204" pitchFamily="34" charset="0"/>
              </a:rPr>
            </a:br>
            <a:r>
              <a:rPr lang="en-GB" dirty="0">
                <a:latin typeface="Candara" panose="020E0502030303020204" pitchFamily="34" charset="0"/>
              </a:rPr>
              <a:t>so please ensure you have upload the </a:t>
            </a:r>
            <a:br>
              <a:rPr lang="en-GB" dirty="0">
                <a:latin typeface="Candara" panose="020E0502030303020204" pitchFamily="34" charset="0"/>
              </a:rPr>
            </a:br>
            <a:r>
              <a:rPr lang="en-GB" dirty="0">
                <a:latin typeface="Candara" panose="020E0502030303020204" pitchFamily="34" charset="0"/>
              </a:rPr>
              <a:t>completed home learning by the deadline </a:t>
            </a:r>
            <a:br>
              <a:rPr lang="en-GB" dirty="0">
                <a:latin typeface="Candara" panose="020E0502030303020204" pitchFamily="34" charset="0"/>
              </a:rPr>
            </a:br>
            <a:r>
              <a:rPr lang="en-GB" dirty="0">
                <a:latin typeface="Candara" panose="020E0502030303020204" pitchFamily="34" charset="0"/>
              </a:rPr>
              <a:t>set – there is no need to print anything </a:t>
            </a:r>
            <a:br>
              <a:rPr lang="en-GB" dirty="0">
                <a:latin typeface="Candara" panose="020E0502030303020204" pitchFamily="34" charset="0"/>
              </a:rPr>
            </a:br>
            <a:r>
              <a:rPr lang="en-GB" dirty="0">
                <a:latin typeface="Candara" panose="020E0502030303020204" pitchFamily="34" charset="0"/>
              </a:rPr>
              <a:t>off or hand work to the teacher. It will </a:t>
            </a:r>
            <a:br>
              <a:rPr lang="en-GB" dirty="0">
                <a:latin typeface="Candara" panose="020E0502030303020204" pitchFamily="34" charset="0"/>
              </a:rPr>
            </a:br>
            <a:r>
              <a:rPr lang="en-GB" dirty="0">
                <a:latin typeface="Candara" panose="020E0502030303020204" pitchFamily="34" charset="0"/>
              </a:rPr>
              <a:t>all be done on Teams.</a:t>
            </a:r>
          </a:p>
          <a:p>
            <a:endParaRPr lang="en-GB" dirty="0">
              <a:latin typeface="Candara" panose="020E0502030303020204" pitchFamily="34" charset="0"/>
            </a:endParaRPr>
          </a:p>
          <a:p>
            <a:r>
              <a:rPr lang="en-GB" dirty="0">
                <a:latin typeface="Candara" panose="020E0502030303020204" pitchFamily="34" charset="0"/>
              </a:rPr>
              <a:t>Please visit the school website and click on the Year 3 page for year group letters, updates, useful links, curriculum news and our gallery</a:t>
            </a:r>
          </a:p>
        </p:txBody>
      </p:sp>
      <p:pic>
        <p:nvPicPr>
          <p:cNvPr id="4" name="Picture 3" descr="A child holding a green rope&#10;&#10;Description automatically generated">
            <a:extLst>
              <a:ext uri="{FF2B5EF4-FFF2-40B4-BE49-F238E27FC236}">
                <a16:creationId xmlns:a16="http://schemas.microsoft.com/office/drawing/2014/main" id="{08CAE1C4-FCE6-4598-79CD-64C1D0B9D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42345" y="2774680"/>
            <a:ext cx="2795814" cy="2088232"/>
          </a:xfrm>
          <a:prstGeom prst="rect">
            <a:avLst/>
          </a:prstGeom>
        </p:spPr>
      </p:pic>
    </p:spTree>
    <p:extLst>
      <p:ext uri="{BB962C8B-B14F-4D97-AF65-F5344CB8AC3E}">
        <p14:creationId xmlns:p14="http://schemas.microsoft.com/office/powerpoint/2010/main" val="3349511126"/>
      </p:ext>
    </p:extLst>
  </p:cSld>
  <p:clrMapOvr>
    <a:masterClrMapping/>
  </p:clrMapOvr>
  <mc:AlternateContent xmlns:mc="http://schemas.openxmlformats.org/markup-compatibility/2006" xmlns:p14="http://schemas.microsoft.com/office/powerpoint/2010/main">
    <mc:Choice Requires="p14">
      <p:transition spd="slow" p14:dur="2000" advTm="65285"/>
    </mc:Choice>
    <mc:Fallback xmlns="">
      <p:transition spd="slow" advTm="6528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A2CF-8210-4DAF-9FCA-6D853DC7299E}"/>
              </a:ext>
            </a:extLst>
          </p:cNvPr>
          <p:cNvSpPr>
            <a:spLocks noGrp="1"/>
          </p:cNvSpPr>
          <p:nvPr>
            <p:ph type="title"/>
          </p:nvPr>
        </p:nvSpPr>
        <p:spPr/>
        <p:txBody>
          <a:bodyPr>
            <a:normAutofit/>
          </a:bodyPr>
          <a:lstStyle/>
          <a:p>
            <a:r>
              <a:rPr lang="en-GB" sz="4400" b="1" dirty="0">
                <a:latin typeface="Candara" panose="020E0502030303020204" pitchFamily="34" charset="0"/>
              </a:rPr>
              <a:t>Organisation</a:t>
            </a:r>
          </a:p>
        </p:txBody>
      </p:sp>
      <p:pic>
        <p:nvPicPr>
          <p:cNvPr id="4" name="Content Placeholder 3">
            <a:extLst>
              <a:ext uri="{FF2B5EF4-FFF2-40B4-BE49-F238E27FC236}">
                <a16:creationId xmlns:a16="http://schemas.microsoft.com/office/drawing/2014/main" id="{4F61AC5E-70E0-C58D-A53E-D76548738D77}"/>
              </a:ext>
            </a:extLst>
          </p:cNvPr>
          <p:cNvPicPr>
            <a:picLocks noGrp="1" noChangeAspect="1"/>
          </p:cNvPicPr>
          <p:nvPr>
            <p:ph idx="1"/>
          </p:nvPr>
        </p:nvPicPr>
        <p:blipFill>
          <a:blip r:embed="rId3"/>
          <a:stretch>
            <a:fillRect/>
          </a:stretch>
        </p:blipFill>
        <p:spPr>
          <a:xfrm>
            <a:off x="628650" y="1412775"/>
            <a:ext cx="7255718" cy="5127801"/>
          </a:xfrm>
        </p:spPr>
      </p:pic>
    </p:spTree>
    <p:extLst>
      <p:ext uri="{BB962C8B-B14F-4D97-AF65-F5344CB8AC3E}">
        <p14:creationId xmlns:p14="http://schemas.microsoft.com/office/powerpoint/2010/main" val="1328716671"/>
      </p:ext>
    </p:extLst>
  </p:cSld>
  <p:clrMapOvr>
    <a:masterClrMapping/>
  </p:clrMapOvr>
  <mc:AlternateContent xmlns:mc="http://schemas.openxmlformats.org/markup-compatibility/2006" xmlns:p14="http://schemas.microsoft.com/office/powerpoint/2010/main">
    <mc:Choice Requires="p14">
      <p:transition spd="slow" p14:dur="2000" advTm="45700"/>
    </mc:Choice>
    <mc:Fallback xmlns="">
      <p:transition spd="slow" advTm="457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t>Dates for your Diaries:</a:t>
            </a:r>
          </a:p>
        </p:txBody>
      </p:sp>
      <p:sp>
        <p:nvSpPr>
          <p:cNvPr id="3" name="Content Placeholder 2"/>
          <p:cNvSpPr>
            <a:spLocks noGrp="1"/>
          </p:cNvSpPr>
          <p:nvPr>
            <p:ph idx="1"/>
          </p:nvPr>
        </p:nvSpPr>
        <p:spPr>
          <a:xfrm>
            <a:off x="628650" y="1484784"/>
            <a:ext cx="6515100" cy="4896544"/>
          </a:xfrm>
        </p:spPr>
        <p:txBody>
          <a:bodyPr>
            <a:normAutofit fontScale="85000" lnSpcReduction="20000"/>
          </a:bodyPr>
          <a:lstStyle/>
          <a:p>
            <a:pPr marL="342900" lvl="0" indent="-342900" algn="just">
              <a:lnSpc>
                <a:spcPct val="107000"/>
              </a:lnSpc>
              <a:spcAft>
                <a:spcPts val="0"/>
              </a:spcAft>
              <a:buFont typeface="Symbol" panose="05050102010706020507" pitchFamily="18" charset="2"/>
              <a:buChar char=""/>
            </a:pPr>
            <a:r>
              <a:rPr lang="en-GB" sz="2800" dirty="0">
                <a:latin typeface="Candara" panose="020E0502030303020204" pitchFamily="34" charset="0"/>
                <a:ea typeface="Calibri" panose="020F0502020204030204" pitchFamily="34" charset="0"/>
                <a:cs typeface="Times New Roman" panose="02020603050405020304" pitchFamily="18" charset="0"/>
              </a:rPr>
              <a:t>Year 3 Nativity: Tuesday 17th &amp; Wednesday 18</a:t>
            </a:r>
            <a:r>
              <a:rPr lang="en-GB" sz="2800" baseline="30000" dirty="0">
                <a:latin typeface="Candara" panose="020E0502030303020204" pitchFamily="34" charset="0"/>
                <a:ea typeface="Calibri" panose="020F0502020204030204" pitchFamily="34" charset="0"/>
                <a:cs typeface="Times New Roman" panose="02020603050405020304" pitchFamily="18" charset="0"/>
              </a:rPr>
              <a:t>th</a:t>
            </a:r>
            <a:r>
              <a:rPr lang="en-GB" sz="2800" dirty="0">
                <a:latin typeface="Candara" panose="020E0502030303020204" pitchFamily="34" charset="0"/>
                <a:ea typeface="Calibri" panose="020F0502020204030204" pitchFamily="34" charset="0"/>
                <a:cs typeface="Times New Roman" panose="02020603050405020304" pitchFamily="18" charset="0"/>
              </a:rPr>
              <a:t> December 2024 (TBC)</a:t>
            </a:r>
          </a:p>
          <a:p>
            <a:pPr marL="342900" lvl="0" indent="-342900" algn="just">
              <a:lnSpc>
                <a:spcPct val="107000"/>
              </a:lnSpc>
              <a:spcAft>
                <a:spcPts val="0"/>
              </a:spcAft>
              <a:buFont typeface="Symbol" panose="05050102010706020507" pitchFamily="18" charset="2"/>
              <a:buChar char=""/>
            </a:pPr>
            <a:r>
              <a:rPr lang="en-GB" sz="2800" dirty="0">
                <a:latin typeface="Candara" panose="020E0502030303020204" pitchFamily="34" charset="0"/>
                <a:ea typeface="Calibri" panose="020F0502020204030204" pitchFamily="34" charset="0"/>
                <a:cs typeface="Times New Roman" panose="02020603050405020304" pitchFamily="18" charset="0"/>
              </a:rPr>
              <a:t>Swimming: Wednesday 15</a:t>
            </a:r>
            <a:r>
              <a:rPr lang="en-GB" sz="2800" baseline="30000" dirty="0">
                <a:latin typeface="Candara" panose="020E0502030303020204" pitchFamily="34" charset="0"/>
                <a:ea typeface="Calibri" panose="020F0502020204030204" pitchFamily="34" charset="0"/>
                <a:cs typeface="Times New Roman" panose="02020603050405020304" pitchFamily="18" charset="0"/>
              </a:rPr>
              <a:t>th</a:t>
            </a:r>
            <a:r>
              <a:rPr lang="en-GB" sz="2800" dirty="0">
                <a:latin typeface="Candara" panose="020E0502030303020204" pitchFamily="34" charset="0"/>
                <a:ea typeface="Calibri" panose="020F0502020204030204" pitchFamily="34" charset="0"/>
                <a:cs typeface="Times New Roman" panose="02020603050405020304" pitchFamily="18" charset="0"/>
              </a:rPr>
              <a:t> January 2025- 28</a:t>
            </a:r>
            <a:r>
              <a:rPr lang="en-GB" sz="2800" baseline="30000" dirty="0">
                <a:latin typeface="Candara" panose="020E0502030303020204" pitchFamily="34" charset="0"/>
                <a:ea typeface="Calibri" panose="020F0502020204030204" pitchFamily="34" charset="0"/>
                <a:cs typeface="Times New Roman" panose="02020603050405020304" pitchFamily="18" charset="0"/>
              </a:rPr>
              <a:t>th</a:t>
            </a:r>
            <a:r>
              <a:rPr lang="en-GB" sz="2800" dirty="0">
                <a:latin typeface="Candara" panose="020E0502030303020204" pitchFamily="34" charset="0"/>
                <a:ea typeface="Calibri" panose="020F0502020204030204" pitchFamily="34" charset="0"/>
                <a:cs typeface="Times New Roman" panose="02020603050405020304" pitchFamily="18" charset="0"/>
              </a:rPr>
              <a:t> March 2025 </a:t>
            </a:r>
          </a:p>
          <a:p>
            <a:pPr marL="342900" lvl="0" indent="-342900" algn="just">
              <a:lnSpc>
                <a:spcPct val="107000"/>
              </a:lnSpc>
              <a:spcAft>
                <a:spcPts val="0"/>
              </a:spcAft>
              <a:buFont typeface="Symbol" panose="05050102010706020507" pitchFamily="18" charset="2"/>
              <a:buChar char=""/>
            </a:pPr>
            <a:r>
              <a:rPr lang="en-GB" sz="2800" dirty="0">
                <a:latin typeface="Candara" panose="020E0502030303020204" pitchFamily="34" charset="0"/>
                <a:ea typeface="Calibri" panose="020F0502020204030204" pitchFamily="34" charset="0"/>
                <a:cs typeface="Times New Roman" panose="02020603050405020304" pitchFamily="18" charset="0"/>
              </a:rPr>
              <a:t>Sandwich Making: Monday 3</a:t>
            </a:r>
            <a:r>
              <a:rPr lang="en-GB" sz="2800" baseline="30000" dirty="0">
                <a:latin typeface="Candara" panose="020E0502030303020204" pitchFamily="34" charset="0"/>
                <a:ea typeface="Calibri" panose="020F0502020204030204" pitchFamily="34" charset="0"/>
                <a:cs typeface="Times New Roman" panose="02020603050405020304" pitchFamily="18" charset="0"/>
              </a:rPr>
              <a:t>rd</a:t>
            </a:r>
            <a:r>
              <a:rPr lang="en-GB" sz="2800" dirty="0">
                <a:latin typeface="Candara" panose="020E0502030303020204" pitchFamily="34" charset="0"/>
                <a:ea typeface="Calibri" panose="020F0502020204030204" pitchFamily="34" charset="0"/>
                <a:cs typeface="Times New Roman" panose="02020603050405020304" pitchFamily="18" charset="0"/>
              </a:rPr>
              <a:t> February 2025 (TBC)</a:t>
            </a:r>
          </a:p>
          <a:p>
            <a:pPr marL="342900" indent="-342900" algn="just">
              <a:lnSpc>
                <a:spcPct val="107000"/>
              </a:lnSpc>
              <a:buFont typeface="Symbol" panose="05050102010706020507" pitchFamily="18" charset="2"/>
              <a:buChar char=""/>
            </a:pPr>
            <a:r>
              <a:rPr lang="en-GB" sz="2800" dirty="0">
                <a:latin typeface="Candara" panose="020E0502030303020204" pitchFamily="34" charset="0"/>
                <a:ea typeface="Calibri" panose="020F0502020204030204" pitchFamily="34" charset="0"/>
                <a:cs typeface="Times New Roman" panose="02020603050405020304" pitchFamily="18" charset="0"/>
              </a:rPr>
              <a:t>Rainbow Rave: Friday 25</a:t>
            </a:r>
            <a:r>
              <a:rPr lang="en-GB" sz="2800" baseline="30000" dirty="0">
                <a:latin typeface="Candara" panose="020E0502030303020204" pitchFamily="34" charset="0"/>
                <a:ea typeface="Calibri" panose="020F0502020204030204" pitchFamily="34" charset="0"/>
                <a:cs typeface="Times New Roman" panose="02020603050405020304" pitchFamily="18" charset="0"/>
              </a:rPr>
              <a:t>th</a:t>
            </a:r>
            <a:r>
              <a:rPr lang="en-GB" sz="2800" dirty="0">
                <a:latin typeface="Candara" panose="020E0502030303020204" pitchFamily="34" charset="0"/>
                <a:ea typeface="Calibri" panose="020F0502020204030204" pitchFamily="34" charset="0"/>
                <a:cs typeface="Times New Roman" panose="02020603050405020304" pitchFamily="18" charset="0"/>
              </a:rPr>
              <a:t> April 2025 (TBC)</a:t>
            </a:r>
          </a:p>
          <a:p>
            <a:pPr marL="342900" indent="-342900" algn="just">
              <a:lnSpc>
                <a:spcPct val="107000"/>
              </a:lnSpc>
              <a:buFont typeface="Symbol" panose="05050102010706020507" pitchFamily="18" charset="2"/>
              <a:buChar char=""/>
            </a:pPr>
            <a:r>
              <a:rPr lang="en-GB" sz="3100" dirty="0" err="1">
                <a:latin typeface="Candara" panose="020E0502030303020204" pitchFamily="34" charset="0"/>
                <a:ea typeface="Calibri" panose="020F0502020204030204" pitchFamily="34" charset="0"/>
                <a:cs typeface="Arial" panose="020B0604020202020204" pitchFamily="34" charset="0"/>
              </a:rPr>
              <a:t>Portsdown</a:t>
            </a:r>
            <a:r>
              <a:rPr lang="en-GB" sz="3100" dirty="0">
                <a:latin typeface="Candara" panose="020E0502030303020204" pitchFamily="34" charset="0"/>
                <a:ea typeface="Calibri" panose="020F0502020204030204" pitchFamily="34" charset="0"/>
                <a:cs typeface="Arial" panose="020B0604020202020204" pitchFamily="34" charset="0"/>
              </a:rPr>
              <a:t> Hill Thursday 1</a:t>
            </a:r>
            <a:r>
              <a:rPr lang="en-GB" sz="3100" baseline="30000" dirty="0">
                <a:latin typeface="Candara" panose="020E0502030303020204" pitchFamily="34" charset="0"/>
                <a:ea typeface="Calibri" panose="020F0502020204030204" pitchFamily="34" charset="0"/>
                <a:cs typeface="Arial" panose="020B0604020202020204" pitchFamily="34" charset="0"/>
              </a:rPr>
              <a:t>st</a:t>
            </a:r>
            <a:r>
              <a:rPr lang="en-GB" sz="3100" dirty="0">
                <a:latin typeface="Candara" panose="020E0502030303020204" pitchFamily="34" charset="0"/>
                <a:ea typeface="Calibri" panose="020F0502020204030204" pitchFamily="34" charset="0"/>
                <a:cs typeface="Arial" panose="020B0604020202020204" pitchFamily="34" charset="0"/>
              </a:rPr>
              <a:t> May 2025 (TBC)</a:t>
            </a:r>
          </a:p>
          <a:p>
            <a:pPr marL="342900" lvl="0" indent="-342900" algn="just">
              <a:lnSpc>
                <a:spcPct val="107000"/>
              </a:lnSpc>
              <a:spcAft>
                <a:spcPts val="800"/>
              </a:spcAft>
              <a:buFont typeface="Symbol" panose="05050102010706020507" pitchFamily="18" charset="2"/>
              <a:buChar char=""/>
            </a:pPr>
            <a:r>
              <a:rPr lang="en-GB" sz="2800" dirty="0">
                <a:latin typeface="Candara" panose="020E0502030303020204" pitchFamily="34" charset="0"/>
                <a:ea typeface="Calibri" panose="020F0502020204030204" pitchFamily="34" charset="0"/>
                <a:cs typeface="Times New Roman" panose="02020603050405020304" pitchFamily="18" charset="0"/>
              </a:rPr>
              <a:t>Egyptian Dress Up: Thursday 17</a:t>
            </a:r>
            <a:r>
              <a:rPr lang="en-GB" sz="2800" baseline="30000" dirty="0">
                <a:latin typeface="Candara" panose="020E0502030303020204" pitchFamily="34" charset="0"/>
                <a:ea typeface="Calibri" panose="020F0502020204030204" pitchFamily="34" charset="0"/>
                <a:cs typeface="Times New Roman" panose="02020603050405020304" pitchFamily="18" charset="0"/>
              </a:rPr>
              <a:t>th</a:t>
            </a:r>
            <a:r>
              <a:rPr lang="en-GB" sz="2800" dirty="0">
                <a:latin typeface="Candara" panose="020E0502030303020204" pitchFamily="34" charset="0"/>
                <a:ea typeface="Calibri" panose="020F0502020204030204" pitchFamily="34" charset="0"/>
                <a:cs typeface="Times New Roman" panose="02020603050405020304" pitchFamily="18" charset="0"/>
              </a:rPr>
              <a:t> July 2025 (TBC)</a:t>
            </a:r>
          </a:p>
          <a:p>
            <a:pPr marL="342900" lvl="0" indent="-342900" algn="just">
              <a:lnSpc>
                <a:spcPct val="107000"/>
              </a:lnSpc>
              <a:spcAft>
                <a:spcPts val="800"/>
              </a:spcAft>
              <a:buFont typeface="Symbol" panose="05050102010706020507" pitchFamily="18" charset="2"/>
              <a:buChar char=""/>
            </a:pPr>
            <a:r>
              <a:rPr lang="en-GB" sz="2800" dirty="0">
                <a:latin typeface="Candara" panose="020E0502030303020204" pitchFamily="34" charset="0"/>
                <a:ea typeface="Calibri" panose="020F0502020204030204" pitchFamily="34" charset="0"/>
                <a:cs typeface="Times New Roman" panose="02020603050405020304" pitchFamily="18" charset="0"/>
              </a:rPr>
              <a:t>Egyptian Drop In: Friday 18</a:t>
            </a:r>
            <a:r>
              <a:rPr lang="en-GB" sz="2800" baseline="30000" dirty="0">
                <a:latin typeface="Candara" panose="020E0502030303020204" pitchFamily="34" charset="0"/>
                <a:ea typeface="Calibri" panose="020F0502020204030204" pitchFamily="34" charset="0"/>
                <a:cs typeface="Times New Roman" panose="02020603050405020304" pitchFamily="18" charset="0"/>
              </a:rPr>
              <a:t>th</a:t>
            </a:r>
            <a:r>
              <a:rPr lang="en-GB" sz="2800" dirty="0">
                <a:latin typeface="Candara" panose="020E0502030303020204" pitchFamily="34" charset="0"/>
                <a:ea typeface="Calibri" panose="020F0502020204030204" pitchFamily="34" charset="0"/>
                <a:cs typeface="Times New Roman" panose="02020603050405020304" pitchFamily="18" charset="0"/>
              </a:rPr>
              <a:t> July 2025 (TBC)</a:t>
            </a:r>
          </a:p>
          <a:p>
            <a:pPr>
              <a:lnSpc>
                <a:spcPct val="107000"/>
              </a:lnSpc>
              <a:spcAft>
                <a:spcPts val="0"/>
              </a:spcAft>
            </a:pPr>
            <a:endParaRPr lang="en-GB" dirty="0"/>
          </a:p>
        </p:txBody>
      </p:sp>
      <p:pic>
        <p:nvPicPr>
          <p:cNvPr id="5" name="Picture 4">
            <a:extLst>
              <a:ext uri="{FF2B5EF4-FFF2-40B4-BE49-F238E27FC236}">
                <a16:creationId xmlns:a16="http://schemas.microsoft.com/office/drawing/2014/main" id="{912390D7-51A9-46BA-95AC-CDBA62EF84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7856"/>
            <a:ext cx="1095273" cy="1093534"/>
          </a:xfrm>
          <a:prstGeom prst="rect">
            <a:avLst/>
          </a:prstGeom>
        </p:spPr>
      </p:pic>
    </p:spTree>
    <p:custDataLst>
      <p:tags r:id="rId1"/>
    </p:custDataLst>
    <p:extLst>
      <p:ext uri="{BB962C8B-B14F-4D97-AF65-F5344CB8AC3E}">
        <p14:creationId xmlns:p14="http://schemas.microsoft.com/office/powerpoint/2010/main" val="691323944"/>
      </p:ext>
    </p:extLst>
  </p:cSld>
  <p:clrMapOvr>
    <a:masterClrMapping/>
  </p:clrMapOvr>
  <mc:AlternateContent xmlns:mc="http://schemas.openxmlformats.org/markup-compatibility/2006" xmlns:p14="http://schemas.microsoft.com/office/powerpoint/2010/main">
    <mc:Choice Requires="p14">
      <p:transition spd="slow" p14:dur="2000" advTm="91798"/>
    </mc:Choice>
    <mc:Fallback xmlns="">
      <p:transition spd="slow" advTm="91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00+ Help Needed Stock Photos, Pictures &amp; Royalty-Free ...">
            <a:extLst>
              <a:ext uri="{FF2B5EF4-FFF2-40B4-BE49-F238E27FC236}">
                <a16:creationId xmlns:a16="http://schemas.microsoft.com/office/drawing/2014/main" id="{42AB7406-A359-49D0-9F64-DCA06FEFE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2" y="0"/>
            <a:ext cx="9162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8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D5CB-5ADC-41D8-B664-2017F9BF18C0}"/>
              </a:ext>
            </a:extLst>
          </p:cNvPr>
          <p:cNvSpPr>
            <a:spLocks noGrp="1"/>
          </p:cNvSpPr>
          <p:nvPr>
            <p:ph type="title"/>
          </p:nvPr>
        </p:nvSpPr>
        <p:spPr>
          <a:xfrm>
            <a:off x="628650" y="365126"/>
            <a:ext cx="7886700" cy="5512146"/>
          </a:xfrm>
        </p:spPr>
        <p:txBody>
          <a:bodyPr/>
          <a:lstStyle/>
          <a:p>
            <a:pPr algn="ctr"/>
            <a:r>
              <a:rPr lang="en-GB" b="1" dirty="0">
                <a:latin typeface="Candara" panose="020E0502030303020204" pitchFamily="34" charset="0"/>
              </a:rPr>
              <a:t>Any Queries or Questions </a:t>
            </a:r>
            <a:br>
              <a:rPr lang="en-GB" dirty="0">
                <a:latin typeface="Candara" panose="020E0502030303020204" pitchFamily="34" charset="0"/>
              </a:rPr>
            </a:br>
            <a:r>
              <a:rPr lang="en-GB" dirty="0">
                <a:latin typeface="Candara" panose="020E0502030303020204" pitchFamily="34" charset="0"/>
              </a:rPr>
              <a:t>Please email </a:t>
            </a:r>
            <a:r>
              <a:rPr lang="en-GB" dirty="0">
                <a:latin typeface="Candara" panose="020E0502030303020204" pitchFamily="34" charset="0"/>
                <a:hlinkClick r:id="rId2"/>
              </a:rPr>
              <a:t>year3@thesolentschools.org</a:t>
            </a:r>
            <a:r>
              <a:rPr lang="en-GB" dirty="0">
                <a:latin typeface="Candara" panose="020E0502030303020204" pitchFamily="34" charset="0"/>
              </a:rPr>
              <a:t> or contact the school office.</a:t>
            </a:r>
            <a:br>
              <a:rPr lang="en-GB" dirty="0">
                <a:latin typeface="Candara" panose="020E0502030303020204" pitchFamily="34" charset="0"/>
              </a:rPr>
            </a:br>
            <a:br>
              <a:rPr lang="en-GB" dirty="0">
                <a:latin typeface="Candara" panose="020E0502030303020204" pitchFamily="34" charset="0"/>
              </a:rPr>
            </a:br>
            <a:r>
              <a:rPr lang="en-GB" dirty="0">
                <a:latin typeface="Candara" panose="020E0502030303020204" pitchFamily="34" charset="0"/>
              </a:rPr>
              <a:t>Thank you for attending!   </a:t>
            </a:r>
          </a:p>
        </p:txBody>
      </p:sp>
      <p:pic>
        <p:nvPicPr>
          <p:cNvPr id="4" name="Picture 3">
            <a:extLst>
              <a:ext uri="{FF2B5EF4-FFF2-40B4-BE49-F238E27FC236}">
                <a16:creationId xmlns:a16="http://schemas.microsoft.com/office/drawing/2014/main" id="{B687EB5E-674A-46CD-A88C-44F905F10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7856"/>
            <a:ext cx="1095273" cy="1093534"/>
          </a:xfrm>
          <a:prstGeom prst="rect">
            <a:avLst/>
          </a:prstGeom>
        </p:spPr>
      </p:pic>
    </p:spTree>
    <p:extLst>
      <p:ext uri="{BB962C8B-B14F-4D97-AF65-F5344CB8AC3E}">
        <p14:creationId xmlns:p14="http://schemas.microsoft.com/office/powerpoint/2010/main" val="704576725"/>
      </p:ext>
    </p:extLst>
  </p:cSld>
  <p:clrMapOvr>
    <a:masterClrMapping/>
  </p:clrMapOvr>
  <mc:AlternateContent xmlns:mc="http://schemas.openxmlformats.org/markup-compatibility/2006" xmlns:p14="http://schemas.microsoft.com/office/powerpoint/2010/main">
    <mc:Choice Requires="p14">
      <p:transition spd="slow" p14:dur="2000" advTm="32637"/>
    </mc:Choice>
    <mc:Fallback xmlns="">
      <p:transition spd="slow" advTm="326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8385"/>
          </a:xfrm>
        </p:spPr>
        <p:txBody>
          <a:bodyPr>
            <a:normAutofit/>
          </a:bodyPr>
          <a:lstStyle/>
          <a:p>
            <a:pPr algn="ctr"/>
            <a:r>
              <a:rPr lang="en-US" sz="4000" dirty="0">
                <a:latin typeface="Candara" panose="020E0502030303020204" pitchFamily="34" charset="0"/>
              </a:rPr>
              <a:t>Junior School Jargon Buster!</a:t>
            </a:r>
          </a:p>
        </p:txBody>
      </p:sp>
      <p:sp>
        <p:nvSpPr>
          <p:cNvPr id="3" name="Content Placeholder 2"/>
          <p:cNvSpPr>
            <a:spLocks noGrp="1"/>
          </p:cNvSpPr>
          <p:nvPr>
            <p:ph idx="1"/>
          </p:nvPr>
        </p:nvSpPr>
        <p:spPr>
          <a:xfrm>
            <a:off x="628650" y="1628800"/>
            <a:ext cx="7886700" cy="4260131"/>
          </a:xfrm>
        </p:spPr>
        <p:txBody>
          <a:bodyPr/>
          <a:lstStyle/>
          <a:p>
            <a:pPr marL="0" indent="0">
              <a:buNone/>
            </a:pPr>
            <a:r>
              <a:rPr lang="en-GB" b="1" dirty="0">
                <a:latin typeface="Candara" panose="020E0502030303020204" pitchFamily="34" charset="0"/>
              </a:rPr>
              <a:t>Key Stage Two (KS2) </a:t>
            </a:r>
            <a:r>
              <a:rPr lang="en-GB" dirty="0">
                <a:latin typeface="Candara" panose="020E0502030303020204" pitchFamily="34" charset="0"/>
              </a:rPr>
              <a:t>– Years 3,4,5 &amp;6.</a:t>
            </a:r>
          </a:p>
          <a:p>
            <a:pPr marL="0" indent="0">
              <a:buNone/>
            </a:pPr>
            <a:r>
              <a:rPr lang="en-GB" b="1" dirty="0">
                <a:latin typeface="Candara" panose="020E0502030303020204" pitchFamily="34" charset="0"/>
              </a:rPr>
              <a:t>Lower School </a:t>
            </a:r>
            <a:r>
              <a:rPr lang="en-GB" dirty="0">
                <a:latin typeface="Candara" panose="020E0502030303020204" pitchFamily="34" charset="0"/>
              </a:rPr>
              <a:t>– Years 3 &amp; 4.</a:t>
            </a:r>
          </a:p>
          <a:p>
            <a:pPr marL="0" indent="0">
              <a:buNone/>
            </a:pPr>
            <a:r>
              <a:rPr lang="en-GB" b="1" dirty="0">
                <a:latin typeface="Candara" panose="020E0502030303020204" pitchFamily="34" charset="0"/>
              </a:rPr>
              <a:t>Upper School </a:t>
            </a:r>
            <a:r>
              <a:rPr lang="en-GB" dirty="0">
                <a:latin typeface="Candara" panose="020E0502030303020204" pitchFamily="34" charset="0"/>
              </a:rPr>
              <a:t>– Years 5 &amp; 6.</a:t>
            </a:r>
          </a:p>
          <a:p>
            <a:pPr marL="0" indent="0">
              <a:buNone/>
            </a:pPr>
            <a:r>
              <a:rPr lang="en-GB" b="1" dirty="0">
                <a:latin typeface="Candara" panose="020E0502030303020204" pitchFamily="34" charset="0"/>
              </a:rPr>
              <a:t>SATs</a:t>
            </a:r>
            <a:r>
              <a:rPr lang="en-GB" dirty="0">
                <a:latin typeface="Candara" panose="020E0502030303020204" pitchFamily="34" charset="0"/>
              </a:rPr>
              <a:t> – Statutory Assessment Tests –  assessments of pupils in Reading, Writing and Maths, currently taken by pupils in the Summer term of year 2 and 6.</a:t>
            </a:r>
          </a:p>
          <a:p>
            <a:pPr marL="0" indent="0">
              <a:buNone/>
            </a:pPr>
            <a:r>
              <a:rPr lang="en-GB" b="1" dirty="0">
                <a:latin typeface="Candara" panose="020E0502030303020204" pitchFamily="34" charset="0"/>
              </a:rPr>
              <a:t>Year 4 Multiplication Testing </a:t>
            </a:r>
            <a:r>
              <a:rPr lang="en-GB" dirty="0">
                <a:latin typeface="Candara" panose="020E0502030303020204" pitchFamily="34" charset="0"/>
              </a:rPr>
              <a:t>– A new test introduced for pupils in Year 4.</a:t>
            </a:r>
          </a:p>
          <a:p>
            <a:pPr marL="0" indent="0">
              <a:buNone/>
            </a:pPr>
            <a:r>
              <a:rPr lang="en-GB" b="1" dirty="0">
                <a:latin typeface="Candara" panose="020E0502030303020204" pitchFamily="34" charset="0"/>
              </a:rPr>
              <a:t>ELSA </a:t>
            </a:r>
            <a:r>
              <a:rPr lang="en-GB" dirty="0">
                <a:latin typeface="Candara" panose="020E0502030303020204" pitchFamily="34" charset="0"/>
              </a:rPr>
              <a:t>– Emotional Literacy Support Assistant.</a:t>
            </a:r>
          </a:p>
          <a:p>
            <a:pPr marL="0" indent="0">
              <a:buNone/>
            </a:pPr>
            <a:r>
              <a:rPr lang="en-GB" b="1" dirty="0">
                <a:latin typeface="Candara" panose="020E0502030303020204" pitchFamily="34" charset="0"/>
              </a:rPr>
              <a:t>MFL </a:t>
            </a:r>
            <a:r>
              <a:rPr lang="en-GB" dirty="0">
                <a:latin typeface="Candara" panose="020E0502030303020204" pitchFamily="34" charset="0"/>
              </a:rPr>
              <a:t> (Modern Foreign Languages) – Refers to the teaching of languages (French at SJS) </a:t>
            </a:r>
          </a:p>
          <a:p>
            <a:pPr marL="0" indent="0">
              <a:buNone/>
            </a:pPr>
            <a:endParaRPr lang="en-GB" dirty="0"/>
          </a:p>
          <a:p>
            <a:endParaRPr lang="en-GB" dirty="0"/>
          </a:p>
          <a:p>
            <a:endParaRPr lang="en-GB"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843" y="97962"/>
            <a:ext cx="1087276" cy="1085550"/>
          </a:xfrm>
          <a:prstGeom prst="rect">
            <a:avLst/>
          </a:prstGeom>
        </p:spPr>
      </p:pic>
    </p:spTree>
    <p:extLst>
      <p:ext uri="{BB962C8B-B14F-4D97-AF65-F5344CB8AC3E}">
        <p14:creationId xmlns:p14="http://schemas.microsoft.com/office/powerpoint/2010/main" val="255260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04" y="188640"/>
            <a:ext cx="8229600" cy="648072"/>
          </a:xfrm>
        </p:spPr>
        <p:txBody>
          <a:bodyPr/>
          <a:lstStyle/>
          <a:p>
            <a:pPr algn="ctr"/>
            <a:r>
              <a:rPr lang="en-GB" dirty="0">
                <a:latin typeface="Candara" panose="020E0502030303020204" pitchFamily="34" charset="0"/>
              </a:rPr>
              <a:t>Timetable</a:t>
            </a:r>
            <a:endParaRPr lang="en-US" dirty="0">
              <a:latin typeface="Candara" panose="020E0502030303020204" pitchFamily="34" charset="0"/>
            </a:endParaRPr>
          </a:p>
        </p:txBody>
      </p:sp>
      <p:pic>
        <p:nvPicPr>
          <p:cNvPr id="4" name="Picture 3"/>
          <p:cNvPicPr>
            <a:picLocks noChangeAspect="1"/>
          </p:cNvPicPr>
          <p:nvPr/>
        </p:nvPicPr>
        <p:blipFill rotWithShape="1">
          <a:blip r:embed="rId3"/>
          <a:srcRect t="11002"/>
          <a:stretch/>
        </p:blipFill>
        <p:spPr>
          <a:xfrm>
            <a:off x="323528" y="864461"/>
            <a:ext cx="8065554" cy="5129078"/>
          </a:xfrm>
          <a:prstGeom prst="rect">
            <a:avLst/>
          </a:prstGeom>
        </p:spPr>
      </p:pic>
    </p:spTree>
    <p:extLst>
      <p:ext uri="{BB962C8B-B14F-4D97-AF65-F5344CB8AC3E}">
        <p14:creationId xmlns:p14="http://schemas.microsoft.com/office/powerpoint/2010/main" val="165250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98" y="427247"/>
            <a:ext cx="7886700" cy="709961"/>
          </a:xfrm>
        </p:spPr>
        <p:txBody>
          <a:bodyPr>
            <a:normAutofit/>
          </a:bodyPr>
          <a:lstStyle/>
          <a:p>
            <a:pPr algn="ctr"/>
            <a:r>
              <a:rPr lang="en-GB" sz="3600" dirty="0">
                <a:latin typeface="Candara" panose="020E0502030303020204" pitchFamily="34" charset="0"/>
              </a:rPr>
              <a:t>Standards/Assessment</a:t>
            </a:r>
            <a:endParaRPr lang="en-US" sz="3600" dirty="0">
              <a:latin typeface="Candara" panose="020E0502030303020204" pitchFamily="34" charset="0"/>
            </a:endParaRPr>
          </a:p>
        </p:txBody>
      </p:sp>
      <p:sp>
        <p:nvSpPr>
          <p:cNvPr id="3" name="Content Placeholder 2"/>
          <p:cNvSpPr>
            <a:spLocks noGrp="1"/>
          </p:cNvSpPr>
          <p:nvPr>
            <p:ph idx="1"/>
          </p:nvPr>
        </p:nvSpPr>
        <p:spPr>
          <a:xfrm>
            <a:off x="657218" y="1670054"/>
            <a:ext cx="7886700" cy="4351338"/>
          </a:xfrm>
        </p:spPr>
        <p:txBody>
          <a:bodyPr>
            <a:normAutofit/>
          </a:bodyPr>
          <a:lstStyle/>
          <a:p>
            <a:r>
              <a:rPr lang="en-GB" dirty="0">
                <a:latin typeface="Candara" panose="020E0502030303020204" pitchFamily="34" charset="0"/>
              </a:rPr>
              <a:t>Effective handover from the infant school</a:t>
            </a:r>
          </a:p>
          <a:p>
            <a:r>
              <a:rPr lang="en-GB" dirty="0">
                <a:latin typeface="Candara" panose="020E0502030303020204" pitchFamily="34" charset="0"/>
              </a:rPr>
              <a:t>DC Pro – Formative &amp; Summative</a:t>
            </a:r>
          </a:p>
          <a:p>
            <a:r>
              <a:rPr lang="en-GB" dirty="0">
                <a:latin typeface="Candara" panose="020E0502030303020204" pitchFamily="34" charset="0"/>
              </a:rPr>
              <a:t>Primary Curriculum</a:t>
            </a:r>
          </a:p>
          <a:p>
            <a:r>
              <a:rPr lang="en-GB" dirty="0">
                <a:latin typeface="Candara" panose="020E0502030303020204" pitchFamily="34" charset="0"/>
              </a:rPr>
              <a:t>Children are increasingly involved in the assessment process</a:t>
            </a:r>
          </a:p>
          <a:p>
            <a:r>
              <a:rPr lang="en-GB" dirty="0">
                <a:latin typeface="Candara" panose="020E0502030303020204" pitchFamily="34" charset="0"/>
              </a:rPr>
              <a:t>October, February &amp; Optional July Parent Appointments </a:t>
            </a:r>
          </a:p>
          <a:p>
            <a:r>
              <a:rPr lang="en-GB" dirty="0">
                <a:latin typeface="Candara" panose="020E0502030303020204" pitchFamily="34" charset="0"/>
              </a:rPr>
              <a:t>Drop in and work share once a term</a:t>
            </a:r>
          </a:p>
          <a:p>
            <a:r>
              <a:rPr lang="en-GB" dirty="0">
                <a:latin typeface="Candara" panose="020E0502030303020204" pitchFamily="34" charset="0"/>
              </a:rPr>
              <a:t>Progress Reports – 3 times a year</a:t>
            </a:r>
          </a:p>
          <a:p>
            <a:pPr marL="0" indent="0">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97961"/>
            <a:ext cx="1244783" cy="1242807"/>
          </a:xfrm>
          <a:prstGeom prst="rect">
            <a:avLst/>
          </a:prstGeom>
        </p:spPr>
      </p:pic>
    </p:spTree>
    <p:custDataLst>
      <p:tags r:id="rId1"/>
    </p:custDataLst>
    <p:extLst>
      <p:ext uri="{BB962C8B-B14F-4D97-AF65-F5344CB8AC3E}">
        <p14:creationId xmlns:p14="http://schemas.microsoft.com/office/powerpoint/2010/main" val="9494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1325563"/>
          </a:xfrm>
        </p:spPr>
        <p:txBody>
          <a:bodyPr/>
          <a:lstStyle/>
          <a:p>
            <a:pPr algn="ctr"/>
            <a:r>
              <a:rPr lang="en-GB" sz="4800" dirty="0">
                <a:solidFill>
                  <a:srgbClr val="0070C0"/>
                </a:solidFill>
                <a:latin typeface="Candara" panose="020E0502030303020204" pitchFamily="34" charset="0"/>
              </a:rPr>
              <a:t>The Year 3 Team</a:t>
            </a:r>
            <a:r>
              <a:rPr lang="en-GB" dirty="0"/>
              <a:t>	</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29584222"/>
              </p:ext>
            </p:extLst>
          </p:nvPr>
        </p:nvGraphicFramePr>
        <p:xfrm>
          <a:off x="944141" y="4797152"/>
          <a:ext cx="725571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2845" y="96770"/>
            <a:ext cx="1333415" cy="1331298"/>
          </a:xfrm>
          <a:prstGeom prst="rect">
            <a:avLst/>
          </a:prstGeom>
        </p:spPr>
      </p:pic>
      <p:pic>
        <p:nvPicPr>
          <p:cNvPr id="4" name="Picture 3">
            <a:extLst>
              <a:ext uri="{FF2B5EF4-FFF2-40B4-BE49-F238E27FC236}">
                <a16:creationId xmlns:a16="http://schemas.microsoft.com/office/drawing/2014/main" id="{C74AA20D-72AE-89D8-CB97-539FE6B0FE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239" y="1821017"/>
            <a:ext cx="1360894" cy="2039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06DA07E3-8730-7EB1-13AE-9A477AFE73E8}"/>
              </a:ext>
            </a:extLst>
          </p:cNvPr>
          <p:cNvSpPr txBox="1"/>
          <p:nvPr/>
        </p:nvSpPr>
        <p:spPr>
          <a:xfrm>
            <a:off x="107504" y="3933056"/>
            <a:ext cx="2779928" cy="1200329"/>
          </a:xfrm>
          <a:prstGeom prst="rect">
            <a:avLst/>
          </a:prstGeom>
          <a:noFill/>
        </p:spPr>
        <p:txBody>
          <a:bodyPr wrap="none" rtlCol="0">
            <a:spAutoFit/>
          </a:bodyPr>
          <a:lstStyle/>
          <a:p>
            <a:pPr algn="ctr"/>
            <a:r>
              <a:rPr lang="en-GB" sz="3600" dirty="0"/>
              <a:t>Miss Nicholas</a:t>
            </a:r>
          </a:p>
          <a:p>
            <a:pPr algn="ctr"/>
            <a:r>
              <a:rPr lang="en-GB" sz="3600" dirty="0"/>
              <a:t>(3N)</a:t>
            </a:r>
          </a:p>
        </p:txBody>
      </p:sp>
      <p:pic>
        <p:nvPicPr>
          <p:cNvPr id="8" name="Picture 7">
            <a:extLst>
              <a:ext uri="{FF2B5EF4-FFF2-40B4-BE49-F238E27FC236}">
                <a16:creationId xmlns:a16="http://schemas.microsoft.com/office/drawing/2014/main" id="{DE49E602-656A-5BEC-4B45-189E7519AE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8793" y="3093141"/>
            <a:ext cx="1360894" cy="2049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A75BC9D9-7C77-5EA3-9179-56A5815557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6301" y="3093141"/>
            <a:ext cx="1360894" cy="2039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428817BD-6AAB-E9FD-3752-03D183F82A3D}"/>
              </a:ext>
            </a:extLst>
          </p:cNvPr>
          <p:cNvSpPr txBox="1"/>
          <p:nvPr/>
        </p:nvSpPr>
        <p:spPr>
          <a:xfrm>
            <a:off x="2776104" y="1724615"/>
            <a:ext cx="3591792" cy="1200329"/>
          </a:xfrm>
          <a:prstGeom prst="rect">
            <a:avLst/>
          </a:prstGeom>
          <a:noFill/>
        </p:spPr>
        <p:txBody>
          <a:bodyPr wrap="square" rtlCol="0">
            <a:spAutoFit/>
          </a:bodyPr>
          <a:lstStyle/>
          <a:p>
            <a:pPr algn="ctr"/>
            <a:r>
              <a:rPr lang="en-GB" sz="3600" dirty="0"/>
              <a:t>Miss Gall &amp; Miss Atkins (3AG) </a:t>
            </a:r>
          </a:p>
        </p:txBody>
      </p:sp>
      <p:pic>
        <p:nvPicPr>
          <p:cNvPr id="13" name="Picture 12">
            <a:extLst>
              <a:ext uri="{FF2B5EF4-FFF2-40B4-BE49-F238E27FC236}">
                <a16:creationId xmlns:a16="http://schemas.microsoft.com/office/drawing/2014/main" id="{2DB4F172-44D0-37F8-6BEC-144F9A39396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79003" y="1838526"/>
            <a:ext cx="1406069" cy="2117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32D3CC5A-C8FA-9E65-54FE-9FC4E52BD743}"/>
              </a:ext>
            </a:extLst>
          </p:cNvPr>
          <p:cNvSpPr txBox="1"/>
          <p:nvPr/>
        </p:nvSpPr>
        <p:spPr>
          <a:xfrm>
            <a:off x="6753773" y="4112904"/>
            <a:ext cx="2125902" cy="1200329"/>
          </a:xfrm>
          <a:prstGeom prst="rect">
            <a:avLst/>
          </a:prstGeom>
          <a:noFill/>
        </p:spPr>
        <p:txBody>
          <a:bodyPr wrap="none" rtlCol="0">
            <a:spAutoFit/>
          </a:bodyPr>
          <a:lstStyle/>
          <a:p>
            <a:pPr algn="ctr"/>
            <a:r>
              <a:rPr lang="en-GB" sz="3600" dirty="0"/>
              <a:t>Mr Mason</a:t>
            </a:r>
          </a:p>
          <a:p>
            <a:pPr algn="ctr"/>
            <a:r>
              <a:rPr lang="en-GB" sz="3600" dirty="0"/>
              <a:t>(3M)</a:t>
            </a:r>
          </a:p>
        </p:txBody>
      </p:sp>
    </p:spTree>
    <p:extLst>
      <p:ext uri="{BB962C8B-B14F-4D97-AF65-F5344CB8AC3E}">
        <p14:creationId xmlns:p14="http://schemas.microsoft.com/office/powerpoint/2010/main" val="678462152"/>
      </p:ext>
    </p:extLst>
  </p:cSld>
  <p:clrMapOvr>
    <a:masterClrMapping/>
  </p:clrMapOvr>
  <mc:AlternateContent xmlns:mc="http://schemas.openxmlformats.org/markup-compatibility/2006" xmlns:p14="http://schemas.microsoft.com/office/powerpoint/2010/main">
    <mc:Choice Requires="p14">
      <p:transition spd="slow" p14:dur="2000" advTm="158668"/>
    </mc:Choice>
    <mc:Fallback xmlns="">
      <p:transition spd="slow" advTm="1586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40" y="339745"/>
            <a:ext cx="7886700" cy="1325563"/>
          </a:xfrm>
        </p:spPr>
        <p:txBody>
          <a:bodyPr>
            <a:normAutofit/>
          </a:bodyPr>
          <a:lstStyle/>
          <a:p>
            <a:pPr algn="ctr"/>
            <a:r>
              <a:rPr lang="en-GB" sz="3600" dirty="0">
                <a:latin typeface="Candara" panose="020E0502030303020204" pitchFamily="34" charset="0"/>
              </a:rPr>
              <a:t>Who’s who and What do they do?</a:t>
            </a:r>
          </a:p>
        </p:txBody>
      </p:sp>
      <p:sp>
        <p:nvSpPr>
          <p:cNvPr id="3" name="Content Placeholder 2"/>
          <p:cNvSpPr>
            <a:spLocks noGrp="1"/>
          </p:cNvSpPr>
          <p:nvPr>
            <p:ph idx="1"/>
          </p:nvPr>
        </p:nvSpPr>
        <p:spPr>
          <a:xfrm>
            <a:off x="628650" y="1340768"/>
            <a:ext cx="7886700" cy="4836195"/>
          </a:xfrm>
        </p:spPr>
        <p:txBody>
          <a:bodyPr>
            <a:normAutofit/>
          </a:bodyPr>
          <a:lstStyle/>
          <a:p>
            <a:pPr marL="0" indent="0" algn="ctr">
              <a:buNone/>
            </a:pPr>
            <a:r>
              <a:rPr lang="en-GB" sz="5400" dirty="0">
                <a:latin typeface="Candara" panose="020E0502030303020204" pitchFamily="34" charset="0"/>
              </a:rPr>
              <a:t>The Pastoral Team</a:t>
            </a:r>
          </a:p>
        </p:txBody>
      </p:sp>
      <p:sp>
        <p:nvSpPr>
          <p:cNvPr id="7" name="TextBox 6"/>
          <p:cNvSpPr txBox="1"/>
          <p:nvPr/>
        </p:nvSpPr>
        <p:spPr>
          <a:xfrm>
            <a:off x="3941698" y="3353369"/>
            <a:ext cx="1260602" cy="646331"/>
          </a:xfrm>
          <a:prstGeom prst="rect">
            <a:avLst/>
          </a:prstGeom>
          <a:noFill/>
        </p:spPr>
        <p:txBody>
          <a:bodyPr wrap="none" rtlCol="0">
            <a:spAutoFit/>
          </a:bodyPr>
          <a:lstStyle/>
          <a:p>
            <a:pPr algn="ctr"/>
            <a:r>
              <a:rPr lang="en-GB" dirty="0"/>
              <a:t>Mrs Herron</a:t>
            </a:r>
          </a:p>
          <a:p>
            <a:pPr algn="ctr"/>
            <a:r>
              <a:rPr lang="en-GB" dirty="0"/>
              <a:t>Lead LSA </a:t>
            </a:r>
          </a:p>
        </p:txBody>
      </p:sp>
      <p:sp>
        <p:nvSpPr>
          <p:cNvPr id="8" name="TextBox 7"/>
          <p:cNvSpPr txBox="1"/>
          <p:nvPr/>
        </p:nvSpPr>
        <p:spPr>
          <a:xfrm>
            <a:off x="462911" y="4513064"/>
            <a:ext cx="1677767" cy="646331"/>
          </a:xfrm>
          <a:prstGeom prst="rect">
            <a:avLst/>
          </a:prstGeom>
          <a:noFill/>
        </p:spPr>
        <p:txBody>
          <a:bodyPr wrap="none" rtlCol="0">
            <a:spAutoFit/>
          </a:bodyPr>
          <a:lstStyle/>
          <a:p>
            <a:pPr algn="ctr"/>
            <a:r>
              <a:rPr lang="en-GB" dirty="0"/>
              <a:t>Mrs Witt – ELSA</a:t>
            </a:r>
          </a:p>
          <a:p>
            <a:pPr algn="ctr"/>
            <a:r>
              <a:rPr lang="en-GB" dirty="0"/>
              <a:t>Lead LSA</a:t>
            </a:r>
          </a:p>
        </p:txBody>
      </p:sp>
      <p:sp>
        <p:nvSpPr>
          <p:cNvPr id="9" name="TextBox 8"/>
          <p:cNvSpPr txBox="1"/>
          <p:nvPr/>
        </p:nvSpPr>
        <p:spPr>
          <a:xfrm>
            <a:off x="7083692" y="4518995"/>
            <a:ext cx="1532022" cy="646331"/>
          </a:xfrm>
          <a:prstGeom prst="rect">
            <a:avLst/>
          </a:prstGeom>
          <a:noFill/>
        </p:spPr>
        <p:txBody>
          <a:bodyPr wrap="none" rtlCol="0">
            <a:spAutoFit/>
          </a:bodyPr>
          <a:lstStyle/>
          <a:p>
            <a:pPr algn="ctr"/>
            <a:r>
              <a:rPr lang="en-GB" dirty="0"/>
              <a:t>Mrs Langford  </a:t>
            </a:r>
          </a:p>
          <a:p>
            <a:pPr algn="ctr"/>
            <a:r>
              <a:rPr lang="en-GB" dirty="0"/>
              <a:t>ELSA</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97961"/>
            <a:ext cx="1244783" cy="12428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677" y="4941676"/>
            <a:ext cx="2828645" cy="1599952"/>
          </a:xfrm>
          <a:prstGeom prst="rect">
            <a:avLst/>
          </a:prstGeom>
        </p:spPr>
      </p:pic>
      <p:pic>
        <p:nvPicPr>
          <p:cNvPr id="5" name="Picture 4">
            <a:extLst>
              <a:ext uri="{FF2B5EF4-FFF2-40B4-BE49-F238E27FC236}">
                <a16:creationId xmlns:a16="http://schemas.microsoft.com/office/drawing/2014/main" id="{B05C48B3-A757-5BF5-6DBB-88C6DF714D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02" y="2146176"/>
            <a:ext cx="1493784" cy="224906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4E9DAA3-E948-FD15-F4FA-FF39CB5295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8813" y="2248022"/>
            <a:ext cx="1435045" cy="2150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254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GB" sz="3600" dirty="0">
                <a:latin typeface="Candara" panose="020E0502030303020204" pitchFamily="34" charset="0"/>
              </a:rPr>
              <a:t>Increasing </a:t>
            </a:r>
            <a:r>
              <a:rPr lang="en-GB" sz="3600" dirty="0">
                <a:solidFill>
                  <a:srgbClr val="FF0000"/>
                </a:solidFill>
                <a:latin typeface="Candara" panose="020E0502030303020204" pitchFamily="34" charset="0"/>
              </a:rPr>
              <a:t>Responsibility!</a:t>
            </a:r>
            <a:br>
              <a:rPr lang="en-GB" sz="3600" dirty="0">
                <a:solidFill>
                  <a:srgbClr val="FF0000"/>
                </a:solidFill>
                <a:latin typeface="Candara" panose="020E0502030303020204" pitchFamily="34" charset="0"/>
              </a:rPr>
            </a:br>
            <a:r>
              <a:rPr lang="en-GB" sz="2400" dirty="0">
                <a:latin typeface="Candara" panose="020E0502030303020204" pitchFamily="34" charset="0"/>
              </a:rPr>
              <a:t>Value of the month for September</a:t>
            </a:r>
            <a:endParaRPr lang="en-US" sz="2400" dirty="0">
              <a:latin typeface="Candara" panose="020E0502030303020204" pitchFamily="34" charset="0"/>
            </a:endParaRPr>
          </a:p>
        </p:txBody>
      </p:sp>
      <p:sp>
        <p:nvSpPr>
          <p:cNvPr id="3" name="Content Placeholder 2"/>
          <p:cNvSpPr>
            <a:spLocks noGrp="1"/>
          </p:cNvSpPr>
          <p:nvPr>
            <p:ph idx="1"/>
          </p:nvPr>
        </p:nvSpPr>
        <p:spPr>
          <a:xfrm>
            <a:off x="395536" y="1628800"/>
            <a:ext cx="6912768" cy="5229200"/>
          </a:xfrm>
          <a:effectLst>
            <a:outerShdw blurRad="152400" dist="317500" dir="5400000" sx="90000" sy="-19000" rotWithShape="0">
              <a:prstClr val="black">
                <a:alpha val="15000"/>
              </a:prstClr>
            </a:outerShdw>
          </a:effectLst>
        </p:spPr>
        <p:txBody>
          <a:bodyPr>
            <a:normAutofit fontScale="85000" lnSpcReduction="20000"/>
          </a:bodyPr>
          <a:lstStyle/>
          <a:p>
            <a:pPr marL="0" indent="0">
              <a:buNone/>
            </a:pPr>
            <a:r>
              <a:rPr lang="en-GB" b="1" dirty="0">
                <a:latin typeface="Candara" panose="020E0502030303020204" pitchFamily="34" charset="0"/>
              </a:rPr>
              <a:t>School Council -</a:t>
            </a:r>
            <a:r>
              <a:rPr lang="en-GB" dirty="0">
                <a:latin typeface="Candara" panose="020E0502030303020204" pitchFamily="34" charset="0"/>
              </a:rPr>
              <a:t>We have a very active School Council.  They have already been voted in and celebrated during assembly this week. They have a different foci each half term.</a:t>
            </a:r>
          </a:p>
          <a:p>
            <a:pPr marL="0" indent="0">
              <a:buNone/>
            </a:pPr>
            <a:r>
              <a:rPr lang="en-GB" b="1" dirty="0">
                <a:latin typeface="Candara" panose="020E0502030303020204" pitchFamily="34" charset="0"/>
              </a:rPr>
              <a:t>Eco Warriors &amp; Detectives - </a:t>
            </a:r>
            <a:r>
              <a:rPr lang="en-GB" dirty="0">
                <a:latin typeface="Candara" panose="020E0502030303020204" pitchFamily="34" charset="0"/>
              </a:rPr>
              <a:t>A team of pupils from each year group, who champion our environment helping us to remember the contribution we make from our small scale school environment to world wide issues.  </a:t>
            </a:r>
          </a:p>
          <a:p>
            <a:pPr marL="0" indent="0">
              <a:buNone/>
            </a:pPr>
            <a:r>
              <a:rPr lang="en-GB" b="1" dirty="0">
                <a:latin typeface="Candara" panose="020E0502030303020204" pitchFamily="34" charset="0"/>
              </a:rPr>
              <a:t>JRSOs–</a:t>
            </a:r>
            <a:r>
              <a:rPr lang="en-GB" dirty="0">
                <a:latin typeface="Candara" panose="020E0502030303020204" pitchFamily="34" charset="0"/>
              </a:rPr>
              <a:t> A team of pupils who support the school community in promoting walk to school, parking issues and safety around the local area.  </a:t>
            </a:r>
            <a:endParaRPr lang="en-GB" b="1" dirty="0">
              <a:latin typeface="Candara" panose="020E0502030303020204" pitchFamily="34" charset="0"/>
            </a:endParaRPr>
          </a:p>
          <a:p>
            <a:pPr marL="0" indent="0">
              <a:buNone/>
            </a:pPr>
            <a:r>
              <a:rPr lang="en-GB" b="1" dirty="0">
                <a:latin typeface="Candara" panose="020E0502030303020204" pitchFamily="34" charset="0"/>
              </a:rPr>
              <a:t>Senior Pupil –</a:t>
            </a:r>
            <a:r>
              <a:rPr lang="en-GB" dirty="0">
                <a:latin typeface="Candara" panose="020E0502030303020204" pitchFamily="34" charset="0"/>
              </a:rPr>
              <a:t> A team of Year 6 pupils who have demonstrated </a:t>
            </a:r>
            <a:br>
              <a:rPr lang="en-GB" dirty="0">
                <a:latin typeface="Candara" panose="020E0502030303020204" pitchFamily="34" charset="0"/>
              </a:rPr>
            </a:br>
            <a:r>
              <a:rPr lang="en-GB" dirty="0">
                <a:latin typeface="Candara" panose="020E0502030303020204" pitchFamily="34" charset="0"/>
              </a:rPr>
              <a:t>excellent behaviour and attitude towards learning throughout </a:t>
            </a:r>
            <a:br>
              <a:rPr lang="en-GB" dirty="0">
                <a:latin typeface="Candara" panose="020E0502030303020204" pitchFamily="34" charset="0"/>
              </a:rPr>
            </a:br>
            <a:r>
              <a:rPr lang="en-GB" dirty="0">
                <a:latin typeface="Candara" panose="020E0502030303020204" pitchFamily="34" charset="0"/>
              </a:rPr>
              <a:t>their time at Solent.  They provide great role models to our </a:t>
            </a:r>
            <a:br>
              <a:rPr lang="en-GB" dirty="0">
                <a:latin typeface="Candara" panose="020E0502030303020204" pitchFamily="34" charset="0"/>
              </a:rPr>
            </a:br>
            <a:r>
              <a:rPr lang="en-GB" dirty="0">
                <a:latin typeface="Candara" panose="020E0502030303020204" pitchFamily="34" charset="0"/>
              </a:rPr>
              <a:t>younger pupils and have a variety of responsibilities in and </a:t>
            </a:r>
            <a:br>
              <a:rPr lang="en-GB" dirty="0">
                <a:latin typeface="Candara" panose="020E0502030303020204" pitchFamily="34" charset="0"/>
              </a:rPr>
            </a:br>
            <a:r>
              <a:rPr lang="en-GB" dirty="0">
                <a:latin typeface="Candara" panose="020E0502030303020204" pitchFamily="34" charset="0"/>
              </a:rPr>
              <a:t>around school.</a:t>
            </a:r>
            <a:endParaRPr lang="en-GB" sz="1000" dirty="0">
              <a:latin typeface="Candara" panose="020E0502030303020204" pitchFamily="34" charset="0"/>
            </a:endParaRPr>
          </a:p>
          <a:p>
            <a:pPr marL="0" indent="0">
              <a:buNone/>
            </a:pPr>
            <a:r>
              <a:rPr lang="en-GB" b="1" dirty="0">
                <a:latin typeface="Candara" panose="020E0502030303020204" pitchFamily="34" charset="0"/>
              </a:rPr>
              <a:t>Play Pals &amp; Teach Peace Students - </a:t>
            </a:r>
            <a:r>
              <a:rPr lang="en-GB" dirty="0">
                <a:latin typeface="Candara" panose="020E0502030303020204" pitchFamily="34" charset="0"/>
              </a:rPr>
              <a:t>Pupils identified as </a:t>
            </a:r>
            <a:br>
              <a:rPr lang="en-GB" dirty="0">
                <a:latin typeface="Candara" panose="020E0502030303020204" pitchFamily="34" charset="0"/>
              </a:rPr>
            </a:br>
            <a:r>
              <a:rPr lang="en-GB" dirty="0">
                <a:latin typeface="Candara" panose="020E0502030303020204" pitchFamily="34" charset="0"/>
              </a:rPr>
              <a:t>someone to turn to if playtimes aren’t quite going as expected!</a:t>
            </a:r>
          </a:p>
          <a:p>
            <a:pPr marL="0" indent="0">
              <a:buNone/>
            </a:pPr>
            <a:r>
              <a:rPr lang="en-GB" b="1" dirty="0">
                <a:latin typeface="Candara" panose="020E0502030303020204" pitchFamily="34" charset="0"/>
              </a:rPr>
              <a:t>House Captains - </a:t>
            </a:r>
            <a:r>
              <a:rPr lang="en-GB" dirty="0">
                <a:latin typeface="Candara" panose="020E0502030303020204" pitchFamily="34" charset="0"/>
              </a:rPr>
              <a:t>There are 4 houses; Purbrook, Widley, Nelson </a:t>
            </a:r>
            <a:br>
              <a:rPr lang="en-GB" dirty="0">
                <a:latin typeface="Candara" panose="020E0502030303020204" pitchFamily="34" charset="0"/>
              </a:rPr>
            </a:br>
            <a:r>
              <a:rPr lang="en-GB" dirty="0">
                <a:latin typeface="Candara" panose="020E0502030303020204" pitchFamily="34" charset="0"/>
              </a:rPr>
              <a:t>and Southwick.  Pupils have all been assigned to a house </a:t>
            </a:r>
            <a:br>
              <a:rPr lang="en-GB" dirty="0">
                <a:latin typeface="Candara" panose="020E0502030303020204" pitchFamily="34" charset="0"/>
              </a:rPr>
            </a:br>
            <a:r>
              <a:rPr lang="en-GB" dirty="0">
                <a:latin typeface="Candara" panose="020E0502030303020204" pitchFamily="34" charset="0"/>
              </a:rPr>
              <a:t>and are rewarded house points for demonstrating a </a:t>
            </a:r>
            <a:br>
              <a:rPr lang="en-GB" dirty="0">
                <a:latin typeface="Candara" panose="020E0502030303020204" pitchFamily="34" charset="0"/>
              </a:rPr>
            </a:br>
            <a:r>
              <a:rPr lang="en-GB" dirty="0">
                <a:latin typeface="Candara" panose="020E0502030303020204" pitchFamily="34" charset="0"/>
              </a:rPr>
              <a:t>whole range of attributes.</a:t>
            </a:r>
          </a:p>
          <a:p>
            <a:pPr marL="0" indent="0">
              <a:buNone/>
            </a:pPr>
            <a:r>
              <a:rPr lang="en-GB" b="1" dirty="0">
                <a:latin typeface="Candara" panose="020E0502030303020204" pitchFamily="34" charset="0"/>
              </a:rPr>
              <a:t>Head Pupils -</a:t>
            </a:r>
            <a:r>
              <a:rPr lang="en-GB" dirty="0">
                <a:latin typeface="Candara" panose="020E0502030303020204" pitchFamily="34" charset="0"/>
              </a:rPr>
              <a:t>Each Year a Head Pupils are voted in to be excellent ambassadors of our school</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843" y="97962"/>
            <a:ext cx="1087276" cy="1085550"/>
          </a:xfrm>
          <a:prstGeom prst="rect">
            <a:avLst/>
          </a:prstGeom>
        </p:spPr>
      </p:pic>
      <p:pic>
        <p:nvPicPr>
          <p:cNvPr id="4" name="Picture 3" descr="A couple of girls standing next to a window&#10;&#10;Description automatically generated">
            <a:extLst>
              <a:ext uri="{FF2B5EF4-FFF2-40B4-BE49-F238E27FC236}">
                <a16:creationId xmlns:a16="http://schemas.microsoft.com/office/drawing/2014/main" id="{3A8A6F6F-7269-F4FC-586B-31CC1B3D68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01" y="3933056"/>
            <a:ext cx="2084205" cy="1556721"/>
          </a:xfrm>
          <a:prstGeom prst="rect">
            <a:avLst/>
          </a:prstGeom>
        </p:spPr>
      </p:pic>
    </p:spTree>
    <p:custDataLst>
      <p:tags r:id="rId1"/>
    </p:custDataLst>
    <p:extLst>
      <p:ext uri="{BB962C8B-B14F-4D97-AF65-F5344CB8AC3E}">
        <p14:creationId xmlns:p14="http://schemas.microsoft.com/office/powerpoint/2010/main" val="429228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932" y="6465615"/>
            <a:ext cx="8520368" cy="487476"/>
          </a:xfrm>
        </p:spPr>
        <p:txBody>
          <a:bodyPr>
            <a:normAutofit/>
          </a:bodyPr>
          <a:lstStyle/>
          <a:p>
            <a:pPr marL="0" lvl="0" indent="0">
              <a:buNone/>
            </a:pPr>
            <a:r>
              <a:rPr lang="en-US" sz="1500" i="1" dirty="0">
                <a:latin typeface="Candara" panose="020E0502030303020204" pitchFamily="34" charset="0"/>
              </a:rPr>
              <a:t>Please ensure your child has kit on each of their PE days!</a:t>
            </a:r>
            <a:endParaRPr lang="en-GB" sz="1500" i="1" dirty="0">
              <a:latin typeface="Candara" panose="020E0502030303020204" pitchFamily="34" charset="0"/>
            </a:endParaRPr>
          </a:p>
          <a:p>
            <a:pPr marL="0" indent="0">
              <a:buNone/>
            </a:pPr>
            <a:endParaRPr lang="en-US" dirty="0"/>
          </a:p>
        </p:txBody>
      </p:sp>
      <p:sp>
        <p:nvSpPr>
          <p:cNvPr id="5" name="Title 1"/>
          <p:cNvSpPr txBox="1">
            <a:spLocks/>
          </p:cNvSpPr>
          <p:nvPr/>
        </p:nvSpPr>
        <p:spPr>
          <a:xfrm>
            <a:off x="362316" y="0"/>
            <a:ext cx="8229600" cy="81213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latin typeface="Candara" panose="020E0502030303020204" pitchFamily="34" charset="0"/>
              </a:rPr>
              <a:t>Uniform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7856"/>
            <a:ext cx="1095273" cy="1093534"/>
          </a:xfrm>
          <a:prstGeom prst="rect">
            <a:avLst/>
          </a:prstGeom>
        </p:spPr>
      </p:pic>
      <p:pic>
        <p:nvPicPr>
          <p:cNvPr id="6" name="Picture 5">
            <a:extLst>
              <a:ext uri="{FF2B5EF4-FFF2-40B4-BE49-F238E27FC236}">
                <a16:creationId xmlns:a16="http://schemas.microsoft.com/office/drawing/2014/main" id="{6A1AE185-0F60-4C35-8C9B-52192EB73310}"/>
              </a:ext>
            </a:extLst>
          </p:cNvPr>
          <p:cNvPicPr>
            <a:picLocks noChangeAspect="1"/>
          </p:cNvPicPr>
          <p:nvPr/>
        </p:nvPicPr>
        <p:blipFill>
          <a:blip r:embed="rId4"/>
          <a:stretch>
            <a:fillRect/>
          </a:stretch>
        </p:blipFill>
        <p:spPr>
          <a:xfrm>
            <a:off x="216932" y="1396417"/>
            <a:ext cx="8604448" cy="4325480"/>
          </a:xfrm>
          <a:prstGeom prst="rect">
            <a:avLst/>
          </a:prstGeom>
        </p:spPr>
      </p:pic>
    </p:spTree>
    <p:extLst>
      <p:ext uri="{BB962C8B-B14F-4D97-AF65-F5344CB8AC3E}">
        <p14:creationId xmlns:p14="http://schemas.microsoft.com/office/powerpoint/2010/main" val="1385579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5|21.3|39.6|19.2|56.1|40.9|12.8"/>
</p:tagLst>
</file>

<file path=ppt/tags/tag2.xml><?xml version="1.0" encoding="utf-8"?>
<p:tagLst xmlns:a="http://schemas.openxmlformats.org/drawingml/2006/main" xmlns:r="http://schemas.openxmlformats.org/officeDocument/2006/relationships" xmlns:p="http://schemas.openxmlformats.org/presentationml/2006/main">
  <p:tag name="TIMING" val="|22.7|48|18.4|20.1|35.5|21.1"/>
</p:tagLst>
</file>

<file path=ppt/tags/tag3.xml><?xml version="1.0" encoding="utf-8"?>
<p:tagLst xmlns:a="http://schemas.openxmlformats.org/drawingml/2006/main" xmlns:r="http://schemas.openxmlformats.org/officeDocument/2006/relationships" xmlns:p="http://schemas.openxmlformats.org/presentationml/2006/main">
  <p:tag name="TIMING" val="|10|35.6|40.8"/>
</p:tagLst>
</file>

<file path=ppt/tags/tag4.xml><?xml version="1.0" encoding="utf-8"?>
<p:tagLst xmlns:a="http://schemas.openxmlformats.org/drawingml/2006/main" xmlns:r="http://schemas.openxmlformats.org/officeDocument/2006/relationships" xmlns:p="http://schemas.openxmlformats.org/presentationml/2006/main">
  <p:tag name="TIMING" val="|19.7|19.2|6.9|20.2|47.5"/>
</p:tagLst>
</file>

<file path=ppt/tags/tag5.xml><?xml version="1.0" encoding="utf-8"?>
<p:tagLst xmlns:a="http://schemas.openxmlformats.org/drawingml/2006/main" xmlns:r="http://schemas.openxmlformats.org/officeDocument/2006/relationships" xmlns:p="http://schemas.openxmlformats.org/presentationml/2006/main">
  <p:tag name="TIMING" val="|5.5|22.4|38.1"/>
</p:tagLst>
</file>

<file path=ppt/tags/tag6.xml><?xml version="1.0" encoding="utf-8"?>
<p:tagLst xmlns:a="http://schemas.openxmlformats.org/drawingml/2006/main" xmlns:r="http://schemas.openxmlformats.org/officeDocument/2006/relationships" xmlns:p="http://schemas.openxmlformats.org/presentationml/2006/main">
  <p:tag name="TIMING" val="|3.8|14.7|12.1|7.1|16|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26de79-1e82-41ea-87ee-e968cae2c064">
      <Terms xmlns="http://schemas.microsoft.com/office/infopath/2007/PartnerControls"/>
    </lcf76f155ced4ddcb4097134ff3c332f>
    <TaxCatchAll xmlns="042a11ab-f651-487e-8dde-564a9e865a7a" xsi:nil="true"/>
    <_dlc_DocId xmlns="042a11ab-f651-487e-8dde-564a9e865a7a">TAYXF2RC7HDJ-2134900087-151131</_dlc_DocId>
    <_dlc_DocIdUrl xmlns="042a11ab-f651-487e-8dde-564a9e865a7a">
      <Url>https://thesolentschools.sharepoint.com/sites/SJ-AYS/_layouts/15/DocIdRedir.aspx?ID=TAYXF2RC7HDJ-2134900087-151131</Url>
      <Description>TAYXF2RC7HDJ-2134900087-151131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1C33294F3F3F4BA2C4C3E6F6E9095D" ma:contentTypeVersion="12" ma:contentTypeDescription="Create a new document." ma:contentTypeScope="" ma:versionID="df308aaa69fe5b57ba41f85c5645f43c">
  <xsd:schema xmlns:xsd="http://www.w3.org/2001/XMLSchema" xmlns:xs="http://www.w3.org/2001/XMLSchema" xmlns:p="http://schemas.microsoft.com/office/2006/metadata/properties" xmlns:ns2="042a11ab-f651-487e-8dde-564a9e865a7a" xmlns:ns3="ca26de79-1e82-41ea-87ee-e968cae2c064" targetNamespace="http://schemas.microsoft.com/office/2006/metadata/properties" ma:root="true" ma:fieldsID="7b5b76c186a722047a5f10695743a7c9" ns2:_="" ns3:_="">
    <xsd:import namespace="042a11ab-f651-487e-8dde-564a9e865a7a"/>
    <xsd:import namespace="ca26de79-1e82-41ea-87ee-e968cae2c06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a11ab-f651-487e-8dde-564a9e865a7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16e28f0c-aedf-46d3-8e89-ce43af322750}" ma:internalName="TaxCatchAll" ma:showField="CatchAllData" ma:web="042a11ab-f651-487e-8dde-564a9e865a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26de79-1e82-41ea-87ee-e968cae2c0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5e3a382-2beb-4ad0-9f89-de065b49c74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4D4C07-0FDD-48CC-BB74-8621ECCFBE9B}">
  <ds:schemaRefs>
    <ds:schemaRef ds:uri="http://schemas.microsoft.com/sharepoint/v3/contenttype/forms"/>
  </ds:schemaRefs>
</ds:datastoreItem>
</file>

<file path=customXml/itemProps2.xml><?xml version="1.0" encoding="utf-8"?>
<ds:datastoreItem xmlns:ds="http://schemas.openxmlformats.org/officeDocument/2006/customXml" ds:itemID="{CB6768F0-B4A2-4733-9FD2-1F49EA93FBB2}">
  <ds:schemaRefs>
    <ds:schemaRef ds:uri="042a11ab-f651-487e-8dde-564a9e865a7a"/>
    <ds:schemaRef ds:uri="http://purl.org/dc/terms/"/>
    <ds:schemaRef ds:uri="http://schemas.microsoft.com/office/2006/documentManagement/types"/>
    <ds:schemaRef ds:uri="ca26de79-1e82-41ea-87ee-e968cae2c06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42AA7C9-E1A6-4AB7-B991-33663EDA1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a11ab-f651-487e-8dde-564a9e865a7a"/>
    <ds:schemaRef ds:uri="ca26de79-1e82-41ea-87ee-e968cae2c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54749B1-D5A8-48B0-A86D-BC34506F096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7504</TotalTime>
  <Words>1561</Words>
  <Application>Microsoft Office PowerPoint</Application>
  <PresentationFormat>On-screen Show (4:3)</PresentationFormat>
  <Paragraphs>178</Paragraphs>
  <Slides>24</Slides>
  <Notes>22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Candara</vt:lpstr>
      <vt:lpstr>Symbol</vt:lpstr>
      <vt:lpstr>Office Theme</vt:lpstr>
      <vt:lpstr>Welcome! Solent Junior School Year 3 Curriculum Expectation meeting  </vt:lpstr>
      <vt:lpstr>PowerPoint Presentation</vt:lpstr>
      <vt:lpstr>Junior School Jargon Buster!</vt:lpstr>
      <vt:lpstr>Timetable</vt:lpstr>
      <vt:lpstr>Standards/Assessment</vt:lpstr>
      <vt:lpstr>The Year 3 Team </vt:lpstr>
      <vt:lpstr>Who’s who and What do they do?</vt:lpstr>
      <vt:lpstr>Increasing Responsibility! Value of the month for September</vt:lpstr>
      <vt:lpstr>PowerPoint Presentation</vt:lpstr>
      <vt:lpstr>PowerPoint Presentation</vt:lpstr>
      <vt:lpstr>Curriculum Expectations – Year 3</vt:lpstr>
      <vt:lpstr>PowerPoint Presentation</vt:lpstr>
      <vt:lpstr>Home Learning – Monday</vt:lpstr>
      <vt:lpstr>Phonics and Spelling</vt:lpstr>
      <vt:lpstr>PowerPoint Presentation</vt:lpstr>
      <vt:lpstr>Reading</vt:lpstr>
      <vt:lpstr>Maths</vt:lpstr>
      <vt:lpstr>Interventions</vt:lpstr>
      <vt:lpstr>Useful Websites</vt:lpstr>
      <vt:lpstr>Teams and School Website</vt:lpstr>
      <vt:lpstr>Organisation</vt:lpstr>
      <vt:lpstr>Dates for your Diaries:</vt:lpstr>
      <vt:lpstr>PowerPoint Presentation</vt:lpstr>
      <vt:lpstr>Any Queries or Questions  Please email year3@thesolentschools.org or contact the school office.  Thank you for attending!   </vt:lpstr>
    </vt:vector>
  </TitlesOfParts>
  <Company>Solent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Solent Schools</dc:title>
  <dc:creator>LPeterkin</dc:creator>
  <cp:lastModifiedBy>J Atkins</cp:lastModifiedBy>
  <cp:revision>233</cp:revision>
  <cp:lastPrinted>2017-10-11T11:27:30Z</cp:lastPrinted>
  <dcterms:created xsi:type="dcterms:W3CDTF">2012-01-11T13:35:17Z</dcterms:created>
  <dcterms:modified xsi:type="dcterms:W3CDTF">2024-09-20T15:43:13Z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0x010100F11C33294F3F3F4BA2C4C3E6F6E9095D</vt:lpwstr>
  </property>
  <property fmtid="{D5CDD505-2E9C-101B-9397-08002B2CF9AE}" pid="3" name="Order">
    <vt:r8>3504600</vt:r8>
  </property>
  <property fmtid="{D5CDD505-2E9C-101B-9397-08002B2CF9AE}" pid="4" name="_dlc_DocIdItemGuid">
    <vt:lpwstr>a852ebdc-052b-4a55-8e53-577ef3fd3cae</vt:lpwstr>
  </property>
  <property fmtid="{D5CDD505-2E9C-101B-9397-08002B2CF9AE}" pid="5" name="MediaServiceImageTags">
    <vt:lpwstr/>
  </property>
</Properties>
</file>