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5"/>
  </p:sldMasterIdLst>
  <p:notesMasterIdLst>
    <p:notesMasterId r:id="rId22"/>
  </p:notesMasterIdLst>
  <p:handoutMasterIdLst>
    <p:handoutMasterId r:id="rId23"/>
  </p:handoutMasterIdLst>
  <p:sldIdLst>
    <p:sldId id="257" r:id="rId6"/>
    <p:sldId id="259" r:id="rId7"/>
    <p:sldId id="300" r:id="rId8"/>
    <p:sldId id="262" r:id="rId9"/>
    <p:sldId id="306" r:id="rId10"/>
    <p:sldId id="307" r:id="rId11"/>
    <p:sldId id="260" r:id="rId12"/>
    <p:sldId id="298" r:id="rId13"/>
    <p:sldId id="271" r:id="rId14"/>
    <p:sldId id="309" r:id="rId15"/>
    <p:sldId id="308" r:id="rId16"/>
    <p:sldId id="273" r:id="rId17"/>
    <p:sldId id="267" r:id="rId18"/>
    <p:sldId id="311" r:id="rId19"/>
    <p:sldId id="310" r:id="rId20"/>
    <p:sldId id="299"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C5738A-3A4B-4C32-A2AD-BF41718C8041}">
          <p14:sldIdLst>
            <p14:sldId id="257"/>
            <p14:sldId id="259"/>
            <p14:sldId id="300"/>
            <p14:sldId id="262"/>
            <p14:sldId id="306"/>
            <p14:sldId id="307"/>
            <p14:sldId id="260"/>
            <p14:sldId id="298"/>
            <p14:sldId id="271"/>
            <p14:sldId id="309"/>
            <p14:sldId id="308"/>
            <p14:sldId id="273"/>
            <p14:sldId id="267"/>
            <p14:sldId id="311"/>
            <p14:sldId id="310"/>
            <p14:sldId id="299"/>
          </p14:sldIdLst>
        </p14:section>
        <p14:section name="Untitled Section" id="{54FBD095-D11A-4CF4-ABE3-1A90D9787D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58348-1190-42B8-8ED1-B723E20FD989}" v="7" dt="2025-07-09T16:10:10.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4660"/>
  </p:normalViewPr>
  <p:slideViewPr>
    <p:cSldViewPr>
      <p:cViewPr varScale="1">
        <p:scale>
          <a:sx n="59" d="100"/>
          <a:sy n="59" d="100"/>
        </p:scale>
        <p:origin x="96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4F8D2A-7976-4317-BE3F-C944AD579B41}" type="doc">
      <dgm:prSet loTypeId="urn:microsoft.com/office/officeart/2011/layout/CircleProcess" loCatId="officeonline" qsTypeId="urn:microsoft.com/office/officeart/2005/8/quickstyle/simple5" qsCatId="simple" csTypeId="urn:microsoft.com/office/officeart/2005/8/colors/accent1_2" csCatId="accent1" phldr="1"/>
      <dgm:spPr/>
      <dgm:t>
        <a:bodyPr/>
        <a:lstStyle/>
        <a:p>
          <a:endParaRPr lang="en-US"/>
        </a:p>
      </dgm:t>
    </dgm:pt>
    <dgm:pt modelId="{64A6ED04-7077-40FB-9B37-FC049E6315F2}">
      <dgm:prSet phldrT="[Text]"/>
      <dgm:spPr/>
      <dgm:t>
        <a:bodyPr/>
        <a:lstStyle/>
        <a:p>
          <a:r>
            <a:rPr lang="en-GB" dirty="0"/>
            <a:t>Class Teacher</a:t>
          </a:r>
        </a:p>
        <a:p>
          <a:r>
            <a:rPr lang="en-GB" dirty="0"/>
            <a:t>&amp; Learning Support Assistant</a:t>
          </a:r>
          <a:endParaRPr lang="en-US" dirty="0"/>
        </a:p>
      </dgm:t>
    </dgm:pt>
    <dgm:pt modelId="{A6E86BE9-AADF-4C7C-BE24-2B8003FC45F6}" type="parTrans" cxnId="{ADADCE25-9B4B-4A78-BCA9-38BF24F0AAF1}">
      <dgm:prSet/>
      <dgm:spPr/>
      <dgm:t>
        <a:bodyPr/>
        <a:lstStyle/>
        <a:p>
          <a:endParaRPr lang="en-US"/>
        </a:p>
      </dgm:t>
    </dgm:pt>
    <dgm:pt modelId="{6D1A1232-DD4B-4F0F-9519-3BFC333DD189}" type="sibTrans" cxnId="{ADADCE25-9B4B-4A78-BCA9-38BF24F0AAF1}">
      <dgm:prSet/>
      <dgm:spPr/>
      <dgm:t>
        <a:bodyPr/>
        <a:lstStyle/>
        <a:p>
          <a:endParaRPr lang="en-US"/>
        </a:p>
      </dgm:t>
    </dgm:pt>
    <dgm:pt modelId="{7013076E-8891-421A-AAB7-94B82A63A0B4}">
      <dgm:prSet phldrT="[Text]"/>
      <dgm:spPr/>
      <dgm:t>
        <a:bodyPr/>
        <a:lstStyle/>
        <a:p>
          <a:r>
            <a:rPr lang="en-GB"/>
            <a:t> Executive Headteacher</a:t>
          </a:r>
        </a:p>
        <a:p>
          <a:r>
            <a:rPr lang="en-GB"/>
            <a:t>Mrs Wilby</a:t>
          </a:r>
          <a:endParaRPr lang="en-GB" dirty="0"/>
        </a:p>
      </dgm:t>
    </dgm:pt>
    <dgm:pt modelId="{1B2552FA-2024-40DF-977B-C0BAC83B15AD}" type="parTrans" cxnId="{15606250-ACA2-4B2B-961B-DFA64D6E7D1B}">
      <dgm:prSet/>
      <dgm:spPr/>
      <dgm:t>
        <a:bodyPr/>
        <a:lstStyle/>
        <a:p>
          <a:endParaRPr lang="en-US"/>
        </a:p>
      </dgm:t>
    </dgm:pt>
    <dgm:pt modelId="{B04651E1-1DB3-4254-967E-EE03DDA02572}" type="sibTrans" cxnId="{15606250-ACA2-4B2B-961B-DFA64D6E7D1B}">
      <dgm:prSet/>
      <dgm:spPr/>
      <dgm:t>
        <a:bodyPr/>
        <a:lstStyle/>
        <a:p>
          <a:endParaRPr lang="en-US"/>
        </a:p>
      </dgm:t>
    </dgm:pt>
    <dgm:pt modelId="{7764BE52-B563-46BA-B09A-B022FAE5D764}">
      <dgm:prSet phldrT="[Text]"/>
      <dgm:spPr/>
      <dgm:t>
        <a:bodyPr/>
        <a:lstStyle/>
        <a:p>
          <a:r>
            <a:rPr lang="en-US" dirty="0"/>
            <a:t>Head</a:t>
          </a:r>
          <a:r>
            <a:rPr lang="en-US" baseline="0" dirty="0"/>
            <a:t> of School</a:t>
          </a:r>
        </a:p>
        <a:p>
          <a:r>
            <a:rPr lang="en-US" baseline="0" dirty="0" err="1"/>
            <a:t>Mrs</a:t>
          </a:r>
          <a:r>
            <a:rPr lang="en-US" baseline="0" dirty="0"/>
            <a:t> Peterkin-</a:t>
          </a:r>
          <a:r>
            <a:rPr lang="en-US" baseline="0" dirty="0" err="1"/>
            <a:t>Aldred</a:t>
          </a:r>
          <a:endParaRPr lang="en-US" dirty="0"/>
        </a:p>
      </dgm:t>
    </dgm:pt>
    <dgm:pt modelId="{0E960545-2A1C-476D-81AF-3564227CF4B6}" type="sibTrans" cxnId="{B8030467-E565-4CC1-B50B-67EE3D379DE2}">
      <dgm:prSet/>
      <dgm:spPr/>
      <dgm:t>
        <a:bodyPr/>
        <a:lstStyle/>
        <a:p>
          <a:endParaRPr lang="en-US"/>
        </a:p>
      </dgm:t>
    </dgm:pt>
    <dgm:pt modelId="{2128A8DE-EDE7-4898-8F1D-AF3E6B42E9AC}" type="parTrans" cxnId="{B8030467-E565-4CC1-B50B-67EE3D379DE2}">
      <dgm:prSet/>
      <dgm:spPr/>
      <dgm:t>
        <a:bodyPr/>
        <a:lstStyle/>
        <a:p>
          <a:endParaRPr lang="en-US"/>
        </a:p>
      </dgm:t>
    </dgm:pt>
    <dgm:pt modelId="{81B2E3DA-3159-4D18-B8E6-022D52CF9B67}" type="pres">
      <dgm:prSet presAssocID="{7C4F8D2A-7976-4317-BE3F-C944AD579B41}" presName="Name0" presStyleCnt="0">
        <dgm:presLayoutVars>
          <dgm:chMax val="11"/>
          <dgm:chPref val="11"/>
          <dgm:dir/>
          <dgm:resizeHandles/>
        </dgm:presLayoutVars>
      </dgm:prSet>
      <dgm:spPr/>
    </dgm:pt>
    <dgm:pt modelId="{8453BDC2-8DFB-4168-B088-12DAA93639A3}" type="pres">
      <dgm:prSet presAssocID="{7013076E-8891-421A-AAB7-94B82A63A0B4}" presName="Accent3" presStyleCnt="0"/>
      <dgm:spPr/>
    </dgm:pt>
    <dgm:pt modelId="{76493B95-1A6C-49B9-87C4-47E02DAA5622}" type="pres">
      <dgm:prSet presAssocID="{7013076E-8891-421A-AAB7-94B82A63A0B4}" presName="Accent" presStyleLbl="node1" presStyleIdx="0" presStyleCnt="3" custLinFactNeighborX="26556" custLinFactNeighborY="-15980"/>
      <dgm:spPr/>
    </dgm:pt>
    <dgm:pt modelId="{843978B2-A10C-438F-86D4-EDF368E781CA}" type="pres">
      <dgm:prSet presAssocID="{7013076E-8891-421A-AAB7-94B82A63A0B4}" presName="ParentBackground3" presStyleCnt="0"/>
      <dgm:spPr/>
    </dgm:pt>
    <dgm:pt modelId="{F7EC5984-51F0-445C-8CAA-FB7B37BB1096}" type="pres">
      <dgm:prSet presAssocID="{7013076E-8891-421A-AAB7-94B82A63A0B4}" presName="ParentBackground" presStyleLbl="fgAcc1" presStyleIdx="0" presStyleCnt="3" custLinFactNeighborX="28470" custLinFactNeighborY="-18966"/>
      <dgm:spPr/>
    </dgm:pt>
    <dgm:pt modelId="{BAEF1896-9068-440D-820D-9C7DD5D5789F}" type="pres">
      <dgm:prSet presAssocID="{7013076E-8891-421A-AAB7-94B82A63A0B4}" presName="Parent3" presStyleLbl="revTx" presStyleIdx="0" presStyleCnt="0">
        <dgm:presLayoutVars>
          <dgm:chMax val="1"/>
          <dgm:chPref val="1"/>
          <dgm:bulletEnabled val="1"/>
        </dgm:presLayoutVars>
      </dgm:prSet>
      <dgm:spPr/>
    </dgm:pt>
    <dgm:pt modelId="{750317EA-8203-430F-B884-76401B1C7C00}" type="pres">
      <dgm:prSet presAssocID="{7764BE52-B563-46BA-B09A-B022FAE5D764}" presName="Accent2" presStyleCnt="0"/>
      <dgm:spPr/>
    </dgm:pt>
    <dgm:pt modelId="{EA151DF4-00F4-45BF-88FB-A6FC5752EFBF}" type="pres">
      <dgm:prSet presAssocID="{7764BE52-B563-46BA-B09A-B022FAE5D764}" presName="Accent" presStyleLbl="node1" presStyleIdx="1" presStyleCnt="3" custLinFactNeighborX="19170" custLinFactNeighborY="-12167"/>
      <dgm:spPr/>
    </dgm:pt>
    <dgm:pt modelId="{6288E92F-14C7-4632-8900-F0BFD47BF3F6}" type="pres">
      <dgm:prSet presAssocID="{7764BE52-B563-46BA-B09A-B022FAE5D764}" presName="ParentBackground2" presStyleCnt="0"/>
      <dgm:spPr/>
    </dgm:pt>
    <dgm:pt modelId="{62E308DA-01A6-44C5-933B-32BFC93B8DEB}" type="pres">
      <dgm:prSet presAssocID="{7764BE52-B563-46BA-B09A-B022FAE5D764}" presName="ParentBackground" presStyleLbl="fgAcc1" presStyleIdx="1" presStyleCnt="3" custLinFactNeighborX="28969" custLinFactNeighborY="-17363"/>
      <dgm:spPr/>
    </dgm:pt>
    <dgm:pt modelId="{3C170981-55E2-449E-A727-3EF2057694BC}" type="pres">
      <dgm:prSet presAssocID="{7764BE52-B563-46BA-B09A-B022FAE5D764}" presName="Parent2" presStyleLbl="revTx" presStyleIdx="0" presStyleCnt="0">
        <dgm:presLayoutVars>
          <dgm:chMax val="1"/>
          <dgm:chPref val="1"/>
          <dgm:bulletEnabled val="1"/>
        </dgm:presLayoutVars>
      </dgm:prSet>
      <dgm:spPr/>
    </dgm:pt>
    <dgm:pt modelId="{C54E32D7-CACA-428C-B40E-EA67AB883307}" type="pres">
      <dgm:prSet presAssocID="{64A6ED04-7077-40FB-9B37-FC049E6315F2}" presName="Accent1" presStyleCnt="0"/>
      <dgm:spPr/>
    </dgm:pt>
    <dgm:pt modelId="{9F4610BC-12EA-4BA9-A8FA-7E47D44BE4CD}" type="pres">
      <dgm:prSet presAssocID="{64A6ED04-7077-40FB-9B37-FC049E6315F2}" presName="Accent" presStyleLbl="node1" presStyleIdx="2" presStyleCnt="3" custLinFactNeighborX="14587" custLinFactNeighborY="-96476"/>
      <dgm:spPr/>
    </dgm:pt>
    <dgm:pt modelId="{9C2BC305-69E0-4D5D-BB9F-76F7576A7BC6}" type="pres">
      <dgm:prSet presAssocID="{64A6ED04-7077-40FB-9B37-FC049E6315F2}" presName="ParentBackground1" presStyleCnt="0"/>
      <dgm:spPr/>
    </dgm:pt>
    <dgm:pt modelId="{FBC40F20-46A9-49D1-99BF-A1EA1ADFF940}" type="pres">
      <dgm:prSet presAssocID="{64A6ED04-7077-40FB-9B37-FC049E6315F2}" presName="ParentBackground" presStyleLbl="fgAcc1" presStyleIdx="2" presStyleCnt="3" custLinFactNeighborX="23280" custLinFactNeighborY="-17625"/>
      <dgm:spPr/>
    </dgm:pt>
    <dgm:pt modelId="{1EE291B1-8C17-4A47-B412-D27EBF63A764}" type="pres">
      <dgm:prSet presAssocID="{64A6ED04-7077-40FB-9B37-FC049E6315F2}" presName="Parent1" presStyleLbl="revTx" presStyleIdx="0" presStyleCnt="0">
        <dgm:presLayoutVars>
          <dgm:chMax val="1"/>
          <dgm:chPref val="1"/>
          <dgm:bulletEnabled val="1"/>
        </dgm:presLayoutVars>
      </dgm:prSet>
      <dgm:spPr/>
    </dgm:pt>
  </dgm:ptLst>
  <dgm:cxnLst>
    <dgm:cxn modelId="{ADADCE25-9B4B-4A78-BCA9-38BF24F0AAF1}" srcId="{7C4F8D2A-7976-4317-BE3F-C944AD579B41}" destId="{64A6ED04-7077-40FB-9B37-FC049E6315F2}" srcOrd="0" destOrd="0" parTransId="{A6E86BE9-AADF-4C7C-BE24-2B8003FC45F6}" sibTransId="{6D1A1232-DD4B-4F0F-9519-3BFC333DD189}"/>
    <dgm:cxn modelId="{B8030467-E565-4CC1-B50B-67EE3D379DE2}" srcId="{7C4F8D2A-7976-4317-BE3F-C944AD579B41}" destId="{7764BE52-B563-46BA-B09A-B022FAE5D764}" srcOrd="1" destOrd="0" parTransId="{2128A8DE-EDE7-4898-8F1D-AF3E6B42E9AC}" sibTransId="{0E960545-2A1C-476D-81AF-3564227CF4B6}"/>
    <dgm:cxn modelId="{E580BA4C-8B6F-4B87-A212-0F70B02FB655}" type="presOf" srcId="{7013076E-8891-421A-AAB7-94B82A63A0B4}" destId="{F7EC5984-51F0-445C-8CAA-FB7B37BB1096}" srcOrd="0" destOrd="0" presId="urn:microsoft.com/office/officeart/2011/layout/CircleProcess"/>
    <dgm:cxn modelId="{15606250-ACA2-4B2B-961B-DFA64D6E7D1B}" srcId="{7C4F8D2A-7976-4317-BE3F-C944AD579B41}" destId="{7013076E-8891-421A-AAB7-94B82A63A0B4}" srcOrd="2" destOrd="0" parTransId="{1B2552FA-2024-40DF-977B-C0BAC83B15AD}" sibTransId="{B04651E1-1DB3-4254-967E-EE03DDA02572}"/>
    <dgm:cxn modelId="{5A59355A-4A91-4E97-9B9C-997DD2C0D168}" type="presOf" srcId="{64A6ED04-7077-40FB-9B37-FC049E6315F2}" destId="{1EE291B1-8C17-4A47-B412-D27EBF63A764}" srcOrd="1" destOrd="0" presId="urn:microsoft.com/office/officeart/2011/layout/CircleProcess"/>
    <dgm:cxn modelId="{0CCB2192-A92A-45BF-955C-B0AC41FEA1DB}" type="presOf" srcId="{7764BE52-B563-46BA-B09A-B022FAE5D764}" destId="{3C170981-55E2-449E-A727-3EF2057694BC}" srcOrd="1" destOrd="0" presId="urn:microsoft.com/office/officeart/2011/layout/CircleProcess"/>
    <dgm:cxn modelId="{3E8556A5-23D3-4E5C-B1C5-776956AFED99}" type="presOf" srcId="{7C4F8D2A-7976-4317-BE3F-C944AD579B41}" destId="{81B2E3DA-3159-4D18-B8E6-022D52CF9B67}" srcOrd="0" destOrd="0" presId="urn:microsoft.com/office/officeart/2011/layout/CircleProcess"/>
    <dgm:cxn modelId="{8E6D64D2-41CB-4B37-AEB4-9502D1959F3C}" type="presOf" srcId="{64A6ED04-7077-40FB-9B37-FC049E6315F2}" destId="{FBC40F20-46A9-49D1-99BF-A1EA1ADFF940}" srcOrd="0" destOrd="0" presId="urn:microsoft.com/office/officeart/2011/layout/CircleProcess"/>
    <dgm:cxn modelId="{9DADC8E1-3435-4D0A-97DF-6C83030C5ED6}" type="presOf" srcId="{7013076E-8891-421A-AAB7-94B82A63A0B4}" destId="{BAEF1896-9068-440D-820D-9C7DD5D5789F}" srcOrd="1" destOrd="0" presId="urn:microsoft.com/office/officeart/2011/layout/CircleProcess"/>
    <dgm:cxn modelId="{3DC085ED-F638-40B0-9452-75F35EA016F8}" type="presOf" srcId="{7764BE52-B563-46BA-B09A-B022FAE5D764}" destId="{62E308DA-01A6-44C5-933B-32BFC93B8DEB}" srcOrd="0" destOrd="0" presId="urn:microsoft.com/office/officeart/2011/layout/CircleProcess"/>
    <dgm:cxn modelId="{36A505C2-3C85-4672-8CA0-2A9891435611}" type="presParOf" srcId="{81B2E3DA-3159-4D18-B8E6-022D52CF9B67}" destId="{8453BDC2-8DFB-4168-B088-12DAA93639A3}" srcOrd="0" destOrd="0" presId="urn:microsoft.com/office/officeart/2011/layout/CircleProcess"/>
    <dgm:cxn modelId="{71F96A41-DCCA-4934-A5B2-4472E73DC143}" type="presParOf" srcId="{8453BDC2-8DFB-4168-B088-12DAA93639A3}" destId="{76493B95-1A6C-49B9-87C4-47E02DAA5622}" srcOrd="0" destOrd="0" presId="urn:microsoft.com/office/officeart/2011/layout/CircleProcess"/>
    <dgm:cxn modelId="{EDB2F868-8ECE-421B-9709-0E01B0A92048}" type="presParOf" srcId="{81B2E3DA-3159-4D18-B8E6-022D52CF9B67}" destId="{843978B2-A10C-438F-86D4-EDF368E781CA}" srcOrd="1" destOrd="0" presId="urn:microsoft.com/office/officeart/2011/layout/CircleProcess"/>
    <dgm:cxn modelId="{60EA5B55-C494-4503-999F-C307CFC4BD53}" type="presParOf" srcId="{843978B2-A10C-438F-86D4-EDF368E781CA}" destId="{F7EC5984-51F0-445C-8CAA-FB7B37BB1096}" srcOrd="0" destOrd="0" presId="urn:microsoft.com/office/officeart/2011/layout/CircleProcess"/>
    <dgm:cxn modelId="{12BCABD6-19B0-4BC7-BB35-6D2EE02B1F9C}" type="presParOf" srcId="{81B2E3DA-3159-4D18-B8E6-022D52CF9B67}" destId="{BAEF1896-9068-440D-820D-9C7DD5D5789F}" srcOrd="2" destOrd="0" presId="urn:microsoft.com/office/officeart/2011/layout/CircleProcess"/>
    <dgm:cxn modelId="{385E86F8-575E-448C-A3EC-D27F98EFA6B8}" type="presParOf" srcId="{81B2E3DA-3159-4D18-B8E6-022D52CF9B67}" destId="{750317EA-8203-430F-B884-76401B1C7C00}" srcOrd="3" destOrd="0" presId="urn:microsoft.com/office/officeart/2011/layout/CircleProcess"/>
    <dgm:cxn modelId="{2399144C-C06E-4559-9AC1-6EB81B7C2BA6}" type="presParOf" srcId="{750317EA-8203-430F-B884-76401B1C7C00}" destId="{EA151DF4-00F4-45BF-88FB-A6FC5752EFBF}" srcOrd="0" destOrd="0" presId="urn:microsoft.com/office/officeart/2011/layout/CircleProcess"/>
    <dgm:cxn modelId="{3FA8B4D8-9F4E-4388-B446-D8B26F56E5C0}" type="presParOf" srcId="{81B2E3DA-3159-4D18-B8E6-022D52CF9B67}" destId="{6288E92F-14C7-4632-8900-F0BFD47BF3F6}" srcOrd="4" destOrd="0" presId="urn:microsoft.com/office/officeart/2011/layout/CircleProcess"/>
    <dgm:cxn modelId="{1C2B8AB0-6A35-4DFE-9808-2BBB050FFBC4}" type="presParOf" srcId="{6288E92F-14C7-4632-8900-F0BFD47BF3F6}" destId="{62E308DA-01A6-44C5-933B-32BFC93B8DEB}" srcOrd="0" destOrd="0" presId="urn:microsoft.com/office/officeart/2011/layout/CircleProcess"/>
    <dgm:cxn modelId="{CAF87D90-5BF6-4B65-81C4-128DF78B4B48}" type="presParOf" srcId="{81B2E3DA-3159-4D18-B8E6-022D52CF9B67}" destId="{3C170981-55E2-449E-A727-3EF2057694BC}" srcOrd="5" destOrd="0" presId="urn:microsoft.com/office/officeart/2011/layout/CircleProcess"/>
    <dgm:cxn modelId="{FAEA646B-B2AA-4BEC-AFC4-485D3C8C2E16}" type="presParOf" srcId="{81B2E3DA-3159-4D18-B8E6-022D52CF9B67}" destId="{C54E32D7-CACA-428C-B40E-EA67AB883307}" srcOrd="6" destOrd="0" presId="urn:microsoft.com/office/officeart/2011/layout/CircleProcess"/>
    <dgm:cxn modelId="{D2192D90-2BCB-447B-AC7B-77E003281FA7}" type="presParOf" srcId="{C54E32D7-CACA-428C-B40E-EA67AB883307}" destId="{9F4610BC-12EA-4BA9-A8FA-7E47D44BE4CD}" srcOrd="0" destOrd="0" presId="urn:microsoft.com/office/officeart/2011/layout/CircleProcess"/>
    <dgm:cxn modelId="{D9CE6F79-621D-43FB-9A9B-5D72BE06DC21}" type="presParOf" srcId="{81B2E3DA-3159-4D18-B8E6-022D52CF9B67}" destId="{9C2BC305-69E0-4D5D-BB9F-76F7576A7BC6}" srcOrd="7" destOrd="0" presId="urn:microsoft.com/office/officeart/2011/layout/CircleProcess"/>
    <dgm:cxn modelId="{91ED4BC9-64F0-4C3D-B1F9-95C8524F3A6C}" type="presParOf" srcId="{9C2BC305-69E0-4D5D-BB9F-76F7576A7BC6}" destId="{FBC40F20-46A9-49D1-99BF-A1EA1ADFF940}" srcOrd="0" destOrd="0" presId="urn:microsoft.com/office/officeart/2011/layout/CircleProcess"/>
    <dgm:cxn modelId="{224123CE-D5A5-4058-A2A5-5B34DC091E6C}" type="presParOf" srcId="{81B2E3DA-3159-4D18-B8E6-022D52CF9B67}" destId="{1EE291B1-8C17-4A47-B412-D27EBF63A764}"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93B95-1A6C-49B9-87C4-47E02DAA5622}">
      <dsp:nvSpPr>
        <dsp:cNvPr id="0" name=""/>
        <dsp:cNvSpPr/>
      </dsp:nvSpPr>
      <dsp:spPr>
        <a:xfrm>
          <a:off x="5986176" y="297779"/>
          <a:ext cx="1367999" cy="1368252"/>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sp>
    <dsp:sp modelId="{F7EC5984-51F0-445C-8CAA-FB7B37BB1096}">
      <dsp:nvSpPr>
        <dsp:cNvPr id="0" name=""/>
        <dsp:cNvSpPr/>
      </dsp:nvSpPr>
      <dsp:spPr>
        <a:xfrm>
          <a:off x="6031918" y="319842"/>
          <a:ext cx="1277155" cy="1277019"/>
        </a:xfrm>
        <a:prstGeom prst="ellipse">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 Executive Headteacher</a:t>
          </a:r>
        </a:p>
        <a:p>
          <a:pPr marL="0" lvl="0" indent="0" algn="ctr" defTabSz="533400">
            <a:lnSpc>
              <a:spcPct val="90000"/>
            </a:lnSpc>
            <a:spcBef>
              <a:spcPct val="0"/>
            </a:spcBef>
            <a:spcAft>
              <a:spcPct val="35000"/>
            </a:spcAft>
            <a:buNone/>
          </a:pPr>
          <a:r>
            <a:rPr lang="en-GB" sz="1200" kern="1200"/>
            <a:t>Mrs Wilby</a:t>
          </a:r>
          <a:endParaRPr lang="en-GB" sz="1200" kern="1200" dirty="0"/>
        </a:p>
      </dsp:txBody>
      <dsp:txXfrm>
        <a:off x="6214496" y="502308"/>
        <a:ext cx="911999" cy="912088"/>
      </dsp:txXfrm>
    </dsp:sp>
    <dsp:sp modelId="{EA151DF4-00F4-45BF-88FB-A6FC5752EFBF}">
      <dsp:nvSpPr>
        <dsp:cNvPr id="0" name=""/>
        <dsp:cNvSpPr/>
      </dsp:nvSpPr>
      <dsp:spPr>
        <a:xfrm rot="2700000">
          <a:off x="4580649" y="285196"/>
          <a:ext cx="1364704" cy="1364704"/>
        </a:xfrm>
        <a:prstGeom prst="teardrop">
          <a:avLst>
            <a:gd name="adj" fmla="val 100000"/>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sp>
    <dsp:sp modelId="{62E308DA-01A6-44C5-933B-32BFC93B8DEB}">
      <dsp:nvSpPr>
        <dsp:cNvPr id="0" name=""/>
        <dsp:cNvSpPr/>
      </dsp:nvSpPr>
      <dsp:spPr>
        <a:xfrm>
          <a:off x="4624425" y="340313"/>
          <a:ext cx="1277155" cy="1277019"/>
        </a:xfrm>
        <a:prstGeom prst="ellipse">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Head</a:t>
          </a:r>
          <a:r>
            <a:rPr lang="en-US" sz="1200" kern="1200" baseline="0" dirty="0"/>
            <a:t> of School</a:t>
          </a:r>
        </a:p>
        <a:p>
          <a:pPr marL="0" lvl="0" indent="0" algn="ctr" defTabSz="533400">
            <a:lnSpc>
              <a:spcPct val="90000"/>
            </a:lnSpc>
            <a:spcBef>
              <a:spcPct val="0"/>
            </a:spcBef>
            <a:spcAft>
              <a:spcPct val="35000"/>
            </a:spcAft>
            <a:buNone/>
          </a:pPr>
          <a:r>
            <a:rPr lang="en-US" sz="1200" kern="1200" baseline="0" dirty="0" err="1"/>
            <a:t>Mrs</a:t>
          </a:r>
          <a:r>
            <a:rPr lang="en-US" sz="1200" kern="1200" baseline="0" dirty="0"/>
            <a:t> Peterkin-</a:t>
          </a:r>
          <a:r>
            <a:rPr lang="en-US" sz="1200" kern="1200" baseline="0" dirty="0" err="1"/>
            <a:t>Aldred</a:t>
          </a:r>
          <a:endParaRPr lang="en-US" sz="1200" kern="1200" dirty="0"/>
        </a:p>
      </dsp:txBody>
      <dsp:txXfrm>
        <a:off x="4807003" y="522779"/>
        <a:ext cx="911999" cy="912088"/>
      </dsp:txXfrm>
    </dsp:sp>
    <dsp:sp modelId="{9F4610BC-12EA-4BA9-A8FA-7E47D44BE4CD}">
      <dsp:nvSpPr>
        <dsp:cNvPr id="0" name=""/>
        <dsp:cNvSpPr/>
      </dsp:nvSpPr>
      <dsp:spPr>
        <a:xfrm rot="2700000">
          <a:off x="3078332" y="285196"/>
          <a:ext cx="1364704" cy="1364704"/>
        </a:xfrm>
        <a:prstGeom prst="teardrop">
          <a:avLst>
            <a:gd name="adj" fmla="val 100000"/>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sp>
    <dsp:sp modelId="{FBC40F20-46A9-49D1-99BF-A1EA1ADFF940}">
      <dsp:nvSpPr>
        <dsp:cNvPr id="0" name=""/>
        <dsp:cNvSpPr/>
      </dsp:nvSpPr>
      <dsp:spPr>
        <a:xfrm>
          <a:off x="3137901" y="336967"/>
          <a:ext cx="1277155" cy="1277019"/>
        </a:xfrm>
        <a:prstGeom prst="ellipse">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Class Teacher</a:t>
          </a:r>
        </a:p>
        <a:p>
          <a:pPr marL="0" lvl="0" indent="0" algn="ctr" defTabSz="533400">
            <a:lnSpc>
              <a:spcPct val="90000"/>
            </a:lnSpc>
            <a:spcBef>
              <a:spcPct val="0"/>
            </a:spcBef>
            <a:spcAft>
              <a:spcPct val="35000"/>
            </a:spcAft>
            <a:buNone/>
          </a:pPr>
          <a:r>
            <a:rPr lang="en-GB" sz="1200" kern="1200" dirty="0"/>
            <a:t>&amp; Learning Support Assistant</a:t>
          </a:r>
          <a:endParaRPr lang="en-US" sz="1200" kern="1200" dirty="0"/>
        </a:p>
      </dsp:txBody>
      <dsp:txXfrm>
        <a:off x="3320479" y="519433"/>
        <a:ext cx="911999" cy="91208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E090A3A-7240-4070-A97A-8B6460B25E27}" type="datetimeFigureOut">
              <a:rPr lang="en-GB" smtClean="0"/>
              <a:t>09/07/2025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218C9DD-2F6F-4A07-9F8A-5220F49AA99A}" type="slidenum">
              <a:rPr lang="en-GB" smtClean="0"/>
              <a:t>‹#›</a:t>
            </a:fld>
            <a:endParaRPr lang="en-GB"/>
          </a:p>
        </p:txBody>
      </p:sp>
    </p:spTree>
    <p:extLst>
      <p:ext uri="{BB962C8B-B14F-4D97-AF65-F5344CB8AC3E}">
        <p14:creationId xmlns:p14="http://schemas.microsoft.com/office/powerpoint/2010/main" val="275940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2" y="0"/>
            <a:ext cx="2946275" cy="496671"/>
          </a:xfrm>
          <a:prstGeom prst="rect">
            <a:avLst/>
          </a:prstGeom>
        </p:spPr>
        <p:txBody>
          <a:bodyPr vert="horz" lIns="91440" tIns="45720" rIns="91440" bIns="45720" rtlCol="0"/>
          <a:lstStyle>
            <a:lvl1pPr algn="r">
              <a:defRPr sz="1200"/>
            </a:lvl1pPr>
          </a:lstStyle>
          <a:p>
            <a:fld id="{6AC1B5A2-1521-4DAC-9BC3-75FF64033AA4}" type="datetimeFigureOut">
              <a:rPr lang="en-GB" smtClean="0"/>
              <a:t>09/07/2025</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3" y="4715831"/>
            <a:ext cx="5436909" cy="44666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72"/>
            <a:ext cx="2946275" cy="49667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2" y="9428272"/>
            <a:ext cx="2946275" cy="496671"/>
          </a:xfrm>
          <a:prstGeom prst="rect">
            <a:avLst/>
          </a:prstGeom>
        </p:spPr>
        <p:txBody>
          <a:bodyPr vert="horz" lIns="91440" tIns="45720" rIns="91440" bIns="45720" rtlCol="0" anchor="b"/>
          <a:lstStyle>
            <a:lvl1pPr algn="r">
              <a:defRPr sz="1200"/>
            </a:lvl1pPr>
          </a:lstStyle>
          <a:p>
            <a:fld id="{95100CE5-649B-47CA-AD80-6F5BCCBFE4C1}" type="slidenum">
              <a:rPr lang="en-GB" smtClean="0"/>
              <a:t>‹#›</a:t>
            </a:fld>
            <a:endParaRPr lang="en-GB"/>
          </a:p>
        </p:txBody>
      </p:sp>
    </p:spTree>
    <p:extLst>
      <p:ext uri="{BB962C8B-B14F-4D97-AF65-F5344CB8AC3E}">
        <p14:creationId xmlns:p14="http://schemas.microsoft.com/office/powerpoint/2010/main" val="15104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0298A2E-58DB-4CD0-B469-1FCEDDC38312}" type="datetimeFigureOut">
              <a:rPr lang="en-GB" smtClean="0"/>
              <a:t>09/07/2025</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3A0415D-E240-4EE5-B812-FFF0DED6E66D}"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3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298A2E-58DB-4CD0-B469-1FCEDDC38312}" type="datetimeFigureOut">
              <a:rPr lang="en-GB" smtClean="0"/>
              <a:t>09/07/2025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185562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298A2E-58DB-4CD0-B469-1FCEDDC38312}" type="datetimeFigureOut">
              <a:rPr lang="en-GB" smtClean="0"/>
              <a:t>09/07/2025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343989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298A2E-58DB-4CD0-B469-1FCEDDC38312}" type="datetimeFigureOut">
              <a:rPr lang="en-GB" smtClean="0"/>
              <a:t>09/07/2025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2410430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298A2E-58DB-4CD0-B469-1FCEDDC38312}" type="datetimeFigureOut">
              <a:rPr lang="en-GB" smtClean="0"/>
              <a:t>09/07/2025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0415D-E240-4EE5-B812-FFF0DED6E66D}"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00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298A2E-58DB-4CD0-B469-1FCEDDC38312}" type="datetimeFigureOut">
              <a:rPr lang="en-GB" smtClean="0"/>
              <a:t>09/07/2025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291301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298A2E-58DB-4CD0-B469-1FCEDDC38312}" type="datetimeFigureOut">
              <a:rPr lang="en-GB" smtClean="0"/>
              <a:t>09/07/2025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316883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298A2E-58DB-4CD0-B469-1FCEDDC38312}" type="datetimeFigureOut">
              <a:rPr lang="en-GB" smtClean="0"/>
              <a:t>09/07/2025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287129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98A2E-58DB-4CD0-B469-1FCEDDC38312}" type="datetimeFigureOut">
              <a:rPr lang="en-GB" smtClean="0"/>
              <a:t>09/07/2025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293936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298A2E-58DB-4CD0-B469-1FCEDDC38312}" type="datetimeFigureOut">
              <a:rPr lang="en-GB" smtClean="0"/>
              <a:t>09/07/2025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69413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298A2E-58DB-4CD0-B469-1FCEDDC38312}" type="datetimeFigureOut">
              <a:rPr lang="en-GB" smtClean="0"/>
              <a:t>09/07/2025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0415D-E240-4EE5-B812-FFF0DED6E66D}" type="slidenum">
              <a:rPr lang="en-GB" smtClean="0"/>
              <a:t>‹#›</a:t>
            </a:fld>
            <a:endParaRPr lang="en-GB"/>
          </a:p>
        </p:txBody>
      </p:sp>
    </p:spTree>
    <p:extLst>
      <p:ext uri="{BB962C8B-B14F-4D97-AF65-F5344CB8AC3E}">
        <p14:creationId xmlns:p14="http://schemas.microsoft.com/office/powerpoint/2010/main" val="405203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0298A2E-58DB-4CD0-B469-1FCEDDC38312}" type="datetimeFigureOut">
              <a:rPr lang="en-GB" smtClean="0"/>
              <a:t>09/07/2025</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3A0415D-E240-4EE5-B812-FFF0DED6E66D}" type="slidenum">
              <a:rPr lang="en-GB" smtClean="0"/>
              <a:t>‹#›</a:t>
            </a:fld>
            <a:endParaRPr lang="en-GB"/>
          </a:p>
        </p:txBody>
      </p:sp>
    </p:spTree>
    <p:extLst>
      <p:ext uri="{BB962C8B-B14F-4D97-AF65-F5344CB8AC3E}">
        <p14:creationId xmlns:p14="http://schemas.microsoft.com/office/powerpoint/2010/main" val="299547314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olentjunior.thesolentschools.org/"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2.wdp"/><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408" y="2126784"/>
            <a:ext cx="9289032" cy="1828800"/>
          </a:xfrm>
        </p:spPr>
        <p:txBody>
          <a:bodyPr>
            <a:normAutofit fontScale="90000"/>
          </a:bodyPr>
          <a:lstStyle/>
          <a:p>
            <a:pPr algn="ctr"/>
            <a:r>
              <a:rPr lang="en-GB" dirty="0">
                <a:latin typeface="Candara" panose="020E0502030303020204" pitchFamily="34" charset="0"/>
              </a:rPr>
              <a:t>Welcome!</a:t>
            </a:r>
            <a:br>
              <a:rPr lang="en-GB" dirty="0">
                <a:latin typeface="Candara" panose="020E0502030303020204" pitchFamily="34" charset="0"/>
              </a:rPr>
            </a:br>
            <a:r>
              <a:rPr lang="en-GB" dirty="0">
                <a:latin typeface="Candara" panose="020E0502030303020204" pitchFamily="34" charset="0"/>
              </a:rPr>
              <a:t>Solent Junior School New Parent &amp; Carer Meeting 2025 </a:t>
            </a:r>
          </a:p>
        </p:txBody>
      </p:sp>
      <p:sp>
        <p:nvSpPr>
          <p:cNvPr id="3" name="Subtitle 2"/>
          <p:cNvSpPr>
            <a:spLocks noGrp="1"/>
          </p:cNvSpPr>
          <p:nvPr>
            <p:ph type="subTitle" idx="1"/>
          </p:nvPr>
        </p:nvSpPr>
        <p:spPr>
          <a:xfrm>
            <a:off x="2279576" y="6093296"/>
            <a:ext cx="7854696" cy="619936"/>
          </a:xfrm>
        </p:spPr>
        <p:txBody>
          <a:bodyPr/>
          <a:lstStyle/>
          <a:p>
            <a:r>
              <a:rPr lang="en-GB" dirty="0">
                <a:latin typeface="Candara" panose="020E0502030303020204" pitchFamily="34" charset="0"/>
              </a:rPr>
              <a:t>June 2025</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26556" y1="79533" x2="26556" y2="79533"/>
                        <a14:foregroundMark x1="45778" y1="86541" x2="45778" y2="86541"/>
                        <a14:foregroundMark x1="76222" y1="28254" x2="76222" y2="28254"/>
                      </a14:backgroundRemoval>
                    </a14:imgEffect>
                  </a14:imgLayer>
                </a14:imgProps>
              </a:ext>
              <a:ext uri="{28A0092B-C50C-407E-A947-70E740481C1C}">
                <a14:useLocalDpi xmlns:a14="http://schemas.microsoft.com/office/drawing/2010/main" val="0"/>
              </a:ext>
            </a:extLst>
          </a:blip>
          <a:stretch>
            <a:fillRect/>
          </a:stretch>
        </p:blipFill>
        <p:spPr>
          <a:xfrm>
            <a:off x="5311496" y="4526032"/>
            <a:ext cx="1569007" cy="1567264"/>
          </a:xfrm>
          <a:prstGeom prst="rect">
            <a:avLst/>
          </a:prstGeom>
        </p:spPr>
      </p:pic>
    </p:spTree>
    <p:extLst>
      <p:ext uri="{BB962C8B-B14F-4D97-AF65-F5344CB8AC3E}">
        <p14:creationId xmlns:p14="http://schemas.microsoft.com/office/powerpoint/2010/main" val="2716451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9" y="249022"/>
            <a:ext cx="6554867" cy="1524000"/>
          </a:xfrm>
        </p:spPr>
        <p:txBody>
          <a:bodyPr>
            <a:normAutofit fontScale="90000"/>
          </a:bodyPr>
          <a:lstStyle/>
          <a:p>
            <a:pPr algn="ctr"/>
            <a:r>
              <a:rPr lang="en-GB" sz="6000" dirty="0">
                <a:solidFill>
                  <a:schemeClr val="tx1"/>
                </a:solidFill>
                <a:latin typeface="Candara" panose="020E0502030303020204" pitchFamily="34" charset="0"/>
              </a:rPr>
              <a:t>Celebrating Success</a:t>
            </a:r>
          </a:p>
        </p:txBody>
      </p:sp>
      <p:sp>
        <p:nvSpPr>
          <p:cNvPr id="3" name="Content Placeholder 2"/>
          <p:cNvSpPr>
            <a:spLocks noGrp="1"/>
          </p:cNvSpPr>
          <p:nvPr>
            <p:ph idx="1"/>
          </p:nvPr>
        </p:nvSpPr>
        <p:spPr>
          <a:xfrm>
            <a:off x="598409" y="1844824"/>
            <a:ext cx="8229600" cy="3744416"/>
          </a:xfrm>
        </p:spPr>
        <p:txBody>
          <a:bodyPr>
            <a:normAutofit/>
          </a:bodyPr>
          <a:lstStyle/>
          <a:p>
            <a:pPr>
              <a:buFont typeface="Wingdings" panose="05000000000000000000" pitchFamily="2" charset="2"/>
              <a:buChar char="Ø"/>
            </a:pPr>
            <a:r>
              <a:rPr lang="en-GB" dirty="0">
                <a:latin typeface="Candara" panose="020E0502030303020204" pitchFamily="34" charset="0"/>
              </a:rPr>
              <a:t>Golden Moments</a:t>
            </a:r>
          </a:p>
          <a:p>
            <a:pPr>
              <a:buFont typeface="Wingdings" panose="05000000000000000000" pitchFamily="2" charset="2"/>
              <a:buChar char="Ø"/>
            </a:pPr>
            <a:r>
              <a:rPr lang="en-GB" dirty="0">
                <a:latin typeface="Candara" panose="020E0502030303020204" pitchFamily="34" charset="0"/>
              </a:rPr>
              <a:t>Celebration Assembly - Friday</a:t>
            </a:r>
          </a:p>
          <a:p>
            <a:pPr>
              <a:buFont typeface="Wingdings" panose="05000000000000000000" pitchFamily="2" charset="2"/>
              <a:buChar char="Ø"/>
            </a:pPr>
            <a:r>
              <a:rPr lang="en-GB" dirty="0">
                <a:latin typeface="Candara" panose="020E0502030303020204" pitchFamily="34" charset="0"/>
              </a:rPr>
              <a:t>Team/House Points</a:t>
            </a:r>
          </a:p>
          <a:p>
            <a:pPr>
              <a:buFont typeface="Wingdings" panose="05000000000000000000" pitchFamily="2" charset="2"/>
              <a:buChar char="Ø"/>
            </a:pPr>
            <a:r>
              <a:rPr lang="en-GB" dirty="0">
                <a:latin typeface="Candara" panose="020E0502030303020204" pitchFamily="34" charset="0"/>
              </a:rPr>
              <a:t>Star of the Week – Class based</a:t>
            </a:r>
          </a:p>
          <a:p>
            <a:pPr>
              <a:buFont typeface="Wingdings" panose="05000000000000000000" pitchFamily="2" charset="2"/>
              <a:buChar char="Ø"/>
            </a:pPr>
            <a:r>
              <a:rPr lang="en-GB" dirty="0">
                <a:latin typeface="Candara" panose="020E0502030303020204" pitchFamily="34" charset="0"/>
              </a:rPr>
              <a:t>Golden Child – Golden Assembly</a:t>
            </a:r>
          </a:p>
          <a:p>
            <a:pPr>
              <a:buFont typeface="Wingdings" panose="05000000000000000000" pitchFamily="2" charset="2"/>
              <a:buChar char="Ø"/>
            </a:pPr>
            <a:r>
              <a:rPr lang="en-GB" dirty="0">
                <a:latin typeface="Candara" panose="020E0502030303020204" pitchFamily="34" charset="0"/>
              </a:rPr>
              <a:t>Governors’ Shield</a:t>
            </a:r>
          </a:p>
          <a:p>
            <a:pPr>
              <a:buFont typeface="Wingdings" panose="05000000000000000000" pitchFamily="2" charset="2"/>
              <a:buChar char="Ø"/>
            </a:pPr>
            <a:r>
              <a:rPr lang="en-GB" dirty="0">
                <a:latin typeface="Candara" panose="020E0502030303020204" pitchFamily="34" charset="0"/>
              </a:rPr>
              <a:t>Well done postcards</a:t>
            </a:r>
          </a:p>
          <a:p>
            <a:endParaRPr lang="en-GB"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26556" y1="79533" x2="26556" y2="79533"/>
                        <a14:foregroundMark x1="45778" y1="86541" x2="45778" y2="86541"/>
                        <a14:foregroundMark x1="76222" y1="28254" x2="76222" y2="28254"/>
                      </a14:backgroundRemoval>
                    </a14:imgEffect>
                  </a14:imgLayer>
                </a14:imgProps>
              </a:ext>
              <a:ext uri="{28A0092B-C50C-407E-A947-70E740481C1C}">
                <a14:useLocalDpi xmlns:a14="http://schemas.microsoft.com/office/drawing/2010/main" val="0"/>
              </a:ext>
            </a:extLst>
          </a:blip>
          <a:stretch>
            <a:fillRect/>
          </a:stretch>
        </p:blipFill>
        <p:spPr>
          <a:xfrm>
            <a:off x="10776520" y="117456"/>
            <a:ext cx="1199621" cy="1198288"/>
          </a:xfrm>
          <a:prstGeom prst="rect">
            <a:avLst/>
          </a:prstGeom>
        </p:spPr>
      </p:pic>
      <p:pic>
        <p:nvPicPr>
          <p:cNvPr id="8" name="Picture 7">
            <a:extLst>
              <a:ext uri="{FF2B5EF4-FFF2-40B4-BE49-F238E27FC236}">
                <a16:creationId xmlns:a16="http://schemas.microsoft.com/office/drawing/2014/main" id="{A7C394CD-3867-4D03-8300-5984F7828E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33760" y="1268760"/>
            <a:ext cx="3659831" cy="2744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F79590F2-FD41-4515-BFC7-A9F28427AB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5036300" y="4097335"/>
            <a:ext cx="4439814" cy="2497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6530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641" y="0"/>
            <a:ext cx="6554867" cy="1524000"/>
          </a:xfrm>
        </p:spPr>
        <p:txBody>
          <a:bodyPr>
            <a:normAutofit/>
          </a:bodyPr>
          <a:lstStyle/>
          <a:p>
            <a:pPr algn="ctr"/>
            <a:r>
              <a:rPr lang="en-GB" sz="6000" dirty="0">
                <a:solidFill>
                  <a:schemeClr val="tx1"/>
                </a:solidFill>
                <a:latin typeface="Candara" panose="020E0502030303020204" pitchFamily="34" charset="0"/>
              </a:rPr>
              <a:t>Student Voice</a:t>
            </a:r>
            <a:endParaRPr lang="en-US" sz="6000" dirty="0">
              <a:solidFill>
                <a:schemeClr val="tx1"/>
              </a:solidFill>
              <a:latin typeface="Candara" panose="020E0502030303020204" pitchFamily="34" charset="0"/>
            </a:endParaRPr>
          </a:p>
        </p:txBody>
      </p:sp>
      <p:sp>
        <p:nvSpPr>
          <p:cNvPr id="3" name="Content Placeholder 2"/>
          <p:cNvSpPr>
            <a:spLocks noGrp="1"/>
          </p:cNvSpPr>
          <p:nvPr>
            <p:ph idx="1"/>
          </p:nvPr>
        </p:nvSpPr>
        <p:spPr>
          <a:xfrm>
            <a:off x="407368" y="1746262"/>
            <a:ext cx="8229600" cy="4059001"/>
          </a:xfrm>
        </p:spPr>
        <p:txBody>
          <a:bodyPr>
            <a:normAutofit lnSpcReduction="10000"/>
          </a:bodyPr>
          <a:lstStyle/>
          <a:p>
            <a:pPr>
              <a:buFont typeface="Wingdings" panose="05000000000000000000" pitchFamily="2" charset="2"/>
              <a:buChar char="Ø"/>
            </a:pPr>
            <a:r>
              <a:rPr lang="en-GB" sz="3600" dirty="0">
                <a:latin typeface="Candara" panose="020E0502030303020204" pitchFamily="34" charset="0"/>
              </a:rPr>
              <a:t>We have a very active School Council with a school council rep in each class.</a:t>
            </a:r>
          </a:p>
          <a:p>
            <a:pPr>
              <a:buFont typeface="Wingdings" panose="05000000000000000000" pitchFamily="2" charset="2"/>
              <a:buChar char="Ø"/>
            </a:pPr>
            <a:r>
              <a:rPr lang="en-GB" sz="3600" dirty="0">
                <a:latin typeface="Candara" panose="020E0502030303020204" pitchFamily="34" charset="0"/>
              </a:rPr>
              <a:t>Eco Warriors in each class.  </a:t>
            </a:r>
          </a:p>
          <a:p>
            <a:pPr>
              <a:buFont typeface="Wingdings" panose="05000000000000000000" pitchFamily="2" charset="2"/>
              <a:buChar char="Ø"/>
            </a:pPr>
            <a:r>
              <a:rPr lang="en-GB" sz="3600" dirty="0">
                <a:latin typeface="Candara" panose="020E0502030303020204" pitchFamily="34" charset="0"/>
              </a:rPr>
              <a:t>JRSOs.</a:t>
            </a:r>
          </a:p>
          <a:p>
            <a:pPr>
              <a:buFont typeface="Wingdings" panose="05000000000000000000" pitchFamily="2" charset="2"/>
              <a:buChar char="Ø"/>
            </a:pPr>
            <a:r>
              <a:rPr lang="en-GB" sz="3600" dirty="0">
                <a:latin typeface="Candara" panose="020E0502030303020204" pitchFamily="34" charset="0"/>
              </a:rPr>
              <a:t>Senior Pupils – Year 6.</a:t>
            </a:r>
          </a:p>
          <a:p>
            <a:pPr>
              <a:buFont typeface="Wingdings" panose="05000000000000000000" pitchFamily="2" charset="2"/>
              <a:buChar char="Ø"/>
            </a:pPr>
            <a:r>
              <a:rPr lang="en-GB" sz="3600" dirty="0">
                <a:latin typeface="Candara" panose="020E0502030303020204" pitchFamily="34" charset="0"/>
              </a:rPr>
              <a:t>Head Pupils.</a:t>
            </a:r>
          </a:p>
          <a:p>
            <a:pPr>
              <a:buFont typeface="Wingdings" panose="05000000000000000000" pitchFamily="2" charset="2"/>
              <a:buChar char="Ø"/>
            </a:pPr>
            <a:r>
              <a:rPr lang="en-GB" sz="3600" dirty="0">
                <a:latin typeface="Candara" panose="020E0502030303020204" pitchFamily="34" charset="0"/>
              </a:rPr>
              <a:t>Play Pals and Teach Peace Pupils.</a:t>
            </a:r>
          </a:p>
          <a:p>
            <a:pPr lvl="8"/>
            <a:endParaRPr lang="en-US" sz="2000"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26556" y1="79533" x2="26556" y2="79533"/>
                        <a14:foregroundMark x1="45778" y1="86541" x2="45778" y2="86541"/>
                        <a14:foregroundMark x1="76222" y1="28254" x2="76222" y2="28254"/>
                      </a14:backgroundRemoval>
                    </a14:imgEffect>
                  </a14:imgLayer>
                </a14:imgProps>
              </a:ext>
              <a:ext uri="{28A0092B-C50C-407E-A947-70E740481C1C}">
                <a14:useLocalDpi xmlns:a14="http://schemas.microsoft.com/office/drawing/2010/main" val="0"/>
              </a:ext>
            </a:extLst>
          </a:blip>
          <a:stretch>
            <a:fillRect/>
          </a:stretch>
        </p:blipFill>
        <p:spPr>
          <a:xfrm>
            <a:off x="10848528" y="162856"/>
            <a:ext cx="1199621" cy="1198288"/>
          </a:xfrm>
          <a:prstGeom prst="rect">
            <a:avLst/>
          </a:prstGeom>
        </p:spPr>
      </p:pic>
    </p:spTree>
    <p:extLst>
      <p:ext uri="{BB962C8B-B14F-4D97-AF65-F5344CB8AC3E}">
        <p14:creationId xmlns:p14="http://schemas.microsoft.com/office/powerpoint/2010/main" val="3636291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831" y="704088"/>
            <a:ext cx="8229600" cy="1143000"/>
          </a:xfrm>
        </p:spPr>
        <p:txBody>
          <a:bodyPr>
            <a:normAutofit fontScale="90000"/>
          </a:bodyPr>
          <a:lstStyle/>
          <a:p>
            <a:br>
              <a:rPr lang="en-GB" dirty="0"/>
            </a:br>
            <a:endParaRPr lang="en-US" dirty="0"/>
          </a:p>
        </p:txBody>
      </p:sp>
      <p:sp>
        <p:nvSpPr>
          <p:cNvPr id="3" name="Content Placeholder 2"/>
          <p:cNvSpPr>
            <a:spLocks noGrp="1"/>
          </p:cNvSpPr>
          <p:nvPr>
            <p:ph idx="1"/>
          </p:nvPr>
        </p:nvSpPr>
        <p:spPr>
          <a:xfrm>
            <a:off x="551384" y="1700808"/>
            <a:ext cx="6068623" cy="4623632"/>
          </a:xfrm>
        </p:spPr>
        <p:txBody>
          <a:bodyPr>
            <a:normAutofit/>
          </a:bodyPr>
          <a:lstStyle/>
          <a:p>
            <a:pPr lvl="0">
              <a:buFont typeface="Wingdings" panose="05000000000000000000" pitchFamily="2" charset="2"/>
              <a:buChar char="Ø"/>
            </a:pPr>
            <a:r>
              <a:rPr lang="en-US" dirty="0">
                <a:latin typeface="Candara" panose="020E0502030303020204" pitchFamily="34" charset="0"/>
              </a:rPr>
              <a:t>Uniform is available to purchase online via the school website.</a:t>
            </a:r>
          </a:p>
          <a:p>
            <a:pPr lvl="0">
              <a:buFont typeface="Wingdings" panose="05000000000000000000" pitchFamily="2" charset="2"/>
              <a:buChar char="Ø"/>
            </a:pPr>
            <a:r>
              <a:rPr lang="en-US" dirty="0">
                <a:latin typeface="Candara" panose="020E0502030303020204" pitchFamily="34" charset="0"/>
              </a:rPr>
              <a:t>There is a Summer and Winter uniform  (Information is available on the school website).</a:t>
            </a:r>
          </a:p>
          <a:p>
            <a:pPr>
              <a:buFont typeface="Wingdings" panose="05000000000000000000" pitchFamily="2" charset="2"/>
              <a:buChar char="Ø"/>
            </a:pPr>
            <a:r>
              <a:rPr lang="en-US" dirty="0">
                <a:latin typeface="Candara" panose="020E0502030303020204" pitchFamily="34" charset="0"/>
              </a:rPr>
              <a:t>PE Kit: –</a:t>
            </a:r>
            <a:r>
              <a:rPr lang="en-US" sz="2800" dirty="0">
                <a:latin typeface="Candara" panose="020E0502030303020204" pitchFamily="34" charset="0"/>
              </a:rPr>
              <a:t> </a:t>
            </a:r>
          </a:p>
          <a:p>
            <a:pPr lvl="1">
              <a:buFont typeface="Wingdings" panose="05000000000000000000" pitchFamily="2" charset="2"/>
              <a:buChar char="Ø"/>
            </a:pPr>
            <a:r>
              <a:rPr lang="en-US" sz="1700" dirty="0" err="1">
                <a:latin typeface="Candara" panose="020E0502030303020204" pitchFamily="34" charset="0"/>
              </a:rPr>
              <a:t>Coloured</a:t>
            </a:r>
            <a:r>
              <a:rPr lang="en-US" sz="1700" dirty="0">
                <a:latin typeface="Candara" panose="020E0502030303020204" pitchFamily="34" charset="0"/>
              </a:rPr>
              <a:t> House t shirt, black shorts.</a:t>
            </a:r>
            <a:endParaRPr lang="en-GB" sz="1700" dirty="0">
              <a:latin typeface="Candara" panose="020E0502030303020204" pitchFamily="34" charset="0"/>
            </a:endParaRPr>
          </a:p>
          <a:p>
            <a:pPr lvl="1">
              <a:buFont typeface="Wingdings" panose="05000000000000000000" pitchFamily="2" charset="2"/>
              <a:buChar char="Ø"/>
            </a:pPr>
            <a:r>
              <a:rPr lang="en-US" sz="1700" dirty="0">
                <a:latin typeface="Candara" panose="020E0502030303020204" pitchFamily="34" charset="0"/>
              </a:rPr>
              <a:t>In Winter – black jogging bottoms, outdoor trainers and school house hoodie in addition to the above.</a:t>
            </a:r>
            <a:endParaRPr lang="en-GB" sz="1700" dirty="0">
              <a:latin typeface="Candara" panose="020E0502030303020204" pitchFamily="34" charset="0"/>
            </a:endParaRPr>
          </a:p>
          <a:p>
            <a:r>
              <a:rPr lang="en-US" dirty="0">
                <a:latin typeface="Candara" panose="020E0502030303020204" pitchFamily="34" charset="0"/>
              </a:rPr>
              <a:t>PE kit can be worn on the days that the class have PE – class teachers will share these days with you in September.</a:t>
            </a:r>
          </a:p>
        </p:txBody>
      </p:sp>
      <p:pic>
        <p:nvPicPr>
          <p:cNvPr id="6" name="Picture 5"/>
          <p:cNvPicPr>
            <a:picLocks noChangeAspect="1"/>
          </p:cNvPicPr>
          <p:nvPr/>
        </p:nvPicPr>
        <p:blipFill>
          <a:blip r:embed="rId2"/>
          <a:stretch>
            <a:fillRect/>
          </a:stretch>
        </p:blipFill>
        <p:spPr>
          <a:xfrm>
            <a:off x="8081290" y="1916200"/>
            <a:ext cx="2767238" cy="2852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tle 1"/>
          <p:cNvSpPr txBox="1">
            <a:spLocks/>
          </p:cNvSpPr>
          <p:nvPr/>
        </p:nvSpPr>
        <p:spPr>
          <a:xfrm>
            <a:off x="1847528" y="91957"/>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a:solidFill>
                  <a:schemeClr val="tx1"/>
                </a:solidFill>
                <a:latin typeface="Candara" panose="020E0502030303020204" pitchFamily="34" charset="0"/>
              </a:rPr>
              <a:t>Uniform</a:t>
            </a:r>
          </a:p>
        </p:txBody>
      </p:sp>
      <p:pic>
        <p:nvPicPr>
          <p:cNvPr id="7" name="Picture 6">
            <a:extLst>
              <a:ext uri="{FF2B5EF4-FFF2-40B4-BE49-F238E27FC236}">
                <a16:creationId xmlns:a16="http://schemas.microsoft.com/office/drawing/2014/main" id="{03624969-3BE7-46C2-874C-2E8ED238CFF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6556" y1="79533" x2="26556" y2="79533"/>
                        <a14:foregroundMark x1="45778" y1="86541" x2="45778" y2="86541"/>
                        <a14:foregroundMark x1="76222" y1="28254" x2="76222" y2="28254"/>
                      </a14:backgroundRemoval>
                    </a14:imgEffect>
                  </a14:imgLayer>
                </a14:imgProps>
              </a:ext>
              <a:ext uri="{28A0092B-C50C-407E-A947-70E740481C1C}">
                <a14:useLocalDpi xmlns:a14="http://schemas.microsoft.com/office/drawing/2010/main" val="0"/>
              </a:ext>
            </a:extLst>
          </a:blip>
          <a:stretch>
            <a:fillRect/>
          </a:stretch>
        </p:blipFill>
        <p:spPr>
          <a:xfrm>
            <a:off x="10848528" y="162856"/>
            <a:ext cx="1199621" cy="1198288"/>
          </a:xfrm>
          <a:prstGeom prst="rect">
            <a:avLst/>
          </a:prstGeom>
        </p:spPr>
      </p:pic>
    </p:spTree>
    <p:extLst>
      <p:ext uri="{BB962C8B-B14F-4D97-AF65-F5344CB8AC3E}">
        <p14:creationId xmlns:p14="http://schemas.microsoft.com/office/powerpoint/2010/main" val="18443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9" y="65456"/>
            <a:ext cx="6554867" cy="1524000"/>
          </a:xfrm>
        </p:spPr>
        <p:txBody>
          <a:bodyPr>
            <a:normAutofit/>
          </a:bodyPr>
          <a:lstStyle/>
          <a:p>
            <a:pPr algn="ctr"/>
            <a:r>
              <a:rPr lang="en-US" sz="5400" dirty="0">
                <a:solidFill>
                  <a:schemeClr val="tx1"/>
                </a:solidFill>
                <a:latin typeface="Candara" panose="020E0502030303020204" pitchFamily="34" charset="0"/>
              </a:rPr>
              <a:t>The First Day</a:t>
            </a:r>
          </a:p>
        </p:txBody>
      </p:sp>
      <p:sp>
        <p:nvSpPr>
          <p:cNvPr id="3" name="Content Placeholder 2"/>
          <p:cNvSpPr>
            <a:spLocks noGrp="1"/>
          </p:cNvSpPr>
          <p:nvPr>
            <p:ph idx="1"/>
          </p:nvPr>
        </p:nvSpPr>
        <p:spPr>
          <a:xfrm>
            <a:off x="407368" y="1412776"/>
            <a:ext cx="10945216" cy="4933675"/>
          </a:xfrm>
        </p:spPr>
        <p:txBody>
          <a:bodyPr>
            <a:normAutofit/>
          </a:bodyPr>
          <a:lstStyle/>
          <a:p>
            <a:pPr>
              <a:buFont typeface="Wingdings" panose="05000000000000000000" pitchFamily="2" charset="2"/>
              <a:buChar char="Ø"/>
            </a:pPr>
            <a:r>
              <a:rPr lang="en-US" dirty="0">
                <a:latin typeface="Candara" panose="020E0502030303020204" pitchFamily="34" charset="0"/>
              </a:rPr>
              <a:t>School will be open from 8:25 am. </a:t>
            </a:r>
          </a:p>
          <a:p>
            <a:pPr>
              <a:buFont typeface="Wingdings" panose="05000000000000000000" pitchFamily="2" charset="2"/>
              <a:buChar char="Ø"/>
            </a:pPr>
            <a:r>
              <a:rPr lang="en-US" dirty="0">
                <a:latin typeface="Candara" panose="020E0502030303020204" pitchFamily="34" charset="0"/>
              </a:rPr>
              <a:t>Please enter the site through the main eastern gate (by the car park). </a:t>
            </a:r>
          </a:p>
          <a:p>
            <a:pPr>
              <a:buFont typeface="Wingdings" panose="05000000000000000000" pitchFamily="2" charset="2"/>
              <a:buChar char="Ø"/>
            </a:pPr>
            <a:r>
              <a:rPr lang="en-US" dirty="0">
                <a:latin typeface="Candara" panose="020E0502030303020204" pitchFamily="34" charset="0"/>
              </a:rPr>
              <a:t>Any children who want to come in through the gates independently in the morning are welcome to do so. There will always be staff stood on the gate for the 10 minutes that they are open in the morning.</a:t>
            </a:r>
          </a:p>
          <a:p>
            <a:pPr>
              <a:buFont typeface="Wingdings" panose="05000000000000000000" pitchFamily="2" charset="2"/>
              <a:buChar char="Ø"/>
            </a:pPr>
            <a:r>
              <a:rPr lang="en-US" dirty="0">
                <a:latin typeface="Candara" panose="020E0502030303020204" pitchFamily="34" charset="0"/>
              </a:rPr>
              <a:t>Pupils should bring all their bags and coats into class on the first day. The teacher will then talk through routines and show them where to put all of their equipment.</a:t>
            </a:r>
          </a:p>
          <a:p>
            <a:pPr>
              <a:buFont typeface="Wingdings" panose="05000000000000000000" pitchFamily="2" charset="2"/>
              <a:buChar char="Ø"/>
            </a:pPr>
            <a:r>
              <a:rPr lang="en-US" dirty="0">
                <a:latin typeface="Candara" panose="020E0502030303020204" pitchFamily="34" charset="0"/>
              </a:rPr>
              <a:t>At the </a:t>
            </a:r>
            <a:r>
              <a:rPr lang="en-US" b="1" dirty="0">
                <a:latin typeface="Candara" panose="020E0502030303020204" pitchFamily="34" charset="0"/>
              </a:rPr>
              <a:t>end of the day</a:t>
            </a:r>
            <a:r>
              <a:rPr lang="en-US" dirty="0">
                <a:latin typeface="Candara" panose="020E0502030303020204" pitchFamily="34" charset="0"/>
              </a:rPr>
              <a:t>, class teachers will open the external classroom door (these will be signposted on the open day, so you will be able to share these with your child and also </a:t>
            </a:r>
            <a:r>
              <a:rPr lang="en-US" dirty="0" err="1">
                <a:latin typeface="Candara" panose="020E0502030303020204" pitchFamily="34" charset="0"/>
              </a:rPr>
              <a:t>familiarise</a:t>
            </a:r>
            <a:r>
              <a:rPr lang="en-US" dirty="0">
                <a:latin typeface="Candara" panose="020E0502030303020204" pitchFamily="34" charset="0"/>
              </a:rPr>
              <a:t> yourself with the layout of the school) . The car park gate will be open at 2:50 pm. At the end of the day all parents / </a:t>
            </a:r>
            <a:r>
              <a:rPr lang="en-US" dirty="0" err="1">
                <a:latin typeface="Candara" panose="020E0502030303020204" pitchFamily="34" charset="0"/>
              </a:rPr>
              <a:t>carers</a:t>
            </a:r>
            <a:r>
              <a:rPr lang="en-US" dirty="0">
                <a:latin typeface="Candara" panose="020E0502030303020204" pitchFamily="34" charset="0"/>
              </a:rPr>
              <a:t> must come to the class external door to collect their child. The class teacher will send your child out to you once they see you arrive outside the classroom door.</a:t>
            </a:r>
          </a:p>
          <a:p>
            <a:pPr marL="0" indent="0">
              <a:buNone/>
            </a:pPr>
            <a:endParaRPr lang="en-US" dirty="0">
              <a:latin typeface="Candara" panose="020E0502030303020204" pitchFamily="34" charset="0"/>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26556" y1="79533" x2="26556" y2="79533"/>
                        <a14:foregroundMark x1="45778" y1="86541" x2="45778" y2="86541"/>
                        <a14:foregroundMark x1="76222" y1="28254" x2="76222" y2="28254"/>
                      </a14:backgroundRemoval>
                    </a14:imgEffect>
                  </a14:imgLayer>
                </a14:imgProps>
              </a:ext>
              <a:ext uri="{28A0092B-C50C-407E-A947-70E740481C1C}">
                <a14:useLocalDpi xmlns:a14="http://schemas.microsoft.com/office/drawing/2010/main" val="0"/>
              </a:ext>
            </a:extLst>
          </a:blip>
          <a:stretch>
            <a:fillRect/>
          </a:stretch>
        </p:blipFill>
        <p:spPr>
          <a:xfrm>
            <a:off x="10776520" y="116632"/>
            <a:ext cx="1199621" cy="1198288"/>
          </a:xfrm>
          <a:prstGeom prst="rect">
            <a:avLst/>
          </a:prstGeom>
        </p:spPr>
      </p:pic>
    </p:spTree>
    <p:extLst>
      <p:ext uri="{BB962C8B-B14F-4D97-AF65-F5344CB8AC3E}">
        <p14:creationId xmlns:p14="http://schemas.microsoft.com/office/powerpoint/2010/main" val="31037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F1034B51-D3B1-4C80-B6BF-4A9281E64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BA188B17-0EEC-7A56-DC84-D3E33C4E3084}"/>
              </a:ext>
            </a:extLst>
          </p:cNvPr>
          <p:cNvSpPr>
            <a:spLocks noGrp="1"/>
          </p:cNvSpPr>
          <p:nvPr>
            <p:ph type="title"/>
          </p:nvPr>
        </p:nvSpPr>
        <p:spPr>
          <a:xfrm>
            <a:off x="4441783" y="609600"/>
            <a:ext cx="6693061" cy="1356360"/>
          </a:xfrm>
        </p:spPr>
        <p:txBody>
          <a:bodyPr>
            <a:normAutofit/>
          </a:bodyPr>
          <a:lstStyle/>
          <a:p>
            <a:r>
              <a:rPr lang="en-GB">
                <a:solidFill>
                  <a:srgbClr val="FFFFFF"/>
                </a:solidFill>
              </a:rPr>
              <a:t>Lunches</a:t>
            </a:r>
          </a:p>
        </p:txBody>
      </p:sp>
      <p:pic>
        <p:nvPicPr>
          <p:cNvPr id="1026" name="Picture 2" descr="Brandling Primary School - Packed Lunch Guidance">
            <a:extLst>
              <a:ext uri="{FF2B5EF4-FFF2-40B4-BE49-F238E27FC236}">
                <a16:creationId xmlns:a16="http://schemas.microsoft.com/office/drawing/2014/main" id="{4E041F19-1ADF-3758-1C7C-11EECA018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629" r="25351"/>
          <a:stretch>
            <a:fillRect/>
          </a:stretch>
        </p:blipFill>
        <p:spPr bwMode="auto">
          <a:xfrm>
            <a:off x="232861" y="243840"/>
            <a:ext cx="3646837" cy="63779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CE8DE52-C179-9D48-7BC3-706EB02A1337}"/>
              </a:ext>
            </a:extLst>
          </p:cNvPr>
          <p:cNvSpPr>
            <a:spLocks noGrp="1"/>
          </p:cNvSpPr>
          <p:nvPr>
            <p:ph idx="1"/>
          </p:nvPr>
        </p:nvSpPr>
        <p:spPr>
          <a:xfrm>
            <a:off x="4441783" y="2057400"/>
            <a:ext cx="6693061" cy="4038600"/>
          </a:xfrm>
        </p:spPr>
        <p:txBody>
          <a:bodyPr>
            <a:normAutofit/>
          </a:bodyPr>
          <a:lstStyle/>
          <a:p>
            <a:r>
              <a:rPr lang="en-GB">
                <a:solidFill>
                  <a:srgbClr val="FFFFFF"/>
                </a:solidFill>
              </a:rPr>
              <a:t>These are currently £3 for children.  If this price changes then you will be informed.  </a:t>
            </a:r>
          </a:p>
          <a:p>
            <a:r>
              <a:rPr lang="en-GB">
                <a:solidFill>
                  <a:srgbClr val="FFFFFF"/>
                </a:solidFill>
              </a:rPr>
              <a:t>There is a kitchen on the junior school site and are the same provider as the Infant school, so children are used to the lunches.  </a:t>
            </a:r>
          </a:p>
          <a:p>
            <a:r>
              <a:rPr lang="en-GB">
                <a:solidFill>
                  <a:srgbClr val="FFFFFF"/>
                </a:solidFill>
              </a:rPr>
              <a:t>Dinners have to be ordered in advance.  </a:t>
            </a:r>
          </a:p>
          <a:p>
            <a:r>
              <a:rPr lang="en-GB">
                <a:solidFill>
                  <a:srgbClr val="FFFFFF"/>
                </a:solidFill>
              </a:rPr>
              <a:t>School dinners eat in the school hall.  Packed lunches eat in the classrooms or in the summer picnic on the playground.  </a:t>
            </a:r>
          </a:p>
        </p:txBody>
      </p:sp>
      <p:sp>
        <p:nvSpPr>
          <p:cNvPr id="1033" name="Rectangle 1032">
            <a:extLst>
              <a:ext uri="{FF2B5EF4-FFF2-40B4-BE49-F238E27FC236}">
                <a16:creationId xmlns:a16="http://schemas.microsoft.com/office/drawing/2014/main" id="{5FB82C82-5CD1-4F5F-9401-9B1BAE32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4019269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A536-B301-491D-975C-34CE4204353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845AF9C-2556-4ED1-8E68-F1A6ADF340FD}"/>
              </a:ext>
            </a:extLst>
          </p:cNvPr>
          <p:cNvSpPr>
            <a:spLocks noGrp="1"/>
          </p:cNvSpPr>
          <p:nvPr>
            <p:ph idx="1"/>
          </p:nvPr>
        </p:nvSpPr>
        <p:spPr/>
        <p:txBody>
          <a:bodyPr/>
          <a:lstStyle/>
          <a:p>
            <a:endParaRPr lang="en-GB"/>
          </a:p>
        </p:txBody>
      </p:sp>
      <p:pic>
        <p:nvPicPr>
          <p:cNvPr id="1026" name="Picture 2" descr="1,200+ Help Needed Stock Photos, Pictures &amp; Royalty-Free ...">
            <a:extLst>
              <a:ext uri="{FF2B5EF4-FFF2-40B4-BE49-F238E27FC236}">
                <a16:creationId xmlns:a16="http://schemas.microsoft.com/office/drawing/2014/main" id="{42AB7406-A359-49D0-9F64-DCA06FEFE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34" y="260648"/>
            <a:ext cx="11750522" cy="642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08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392" y="381000"/>
            <a:ext cx="8121352" cy="1356360"/>
          </a:xfrm>
        </p:spPr>
        <p:txBody>
          <a:bodyPr>
            <a:normAutofit/>
          </a:bodyPr>
          <a:lstStyle/>
          <a:p>
            <a:r>
              <a:rPr lang="en-GB" dirty="0"/>
              <a:t>Next Year 3 parent &amp; carer meeting!</a:t>
            </a:r>
          </a:p>
        </p:txBody>
      </p:sp>
      <p:sp>
        <p:nvSpPr>
          <p:cNvPr id="3" name="Content Placeholder 2"/>
          <p:cNvSpPr>
            <a:spLocks noGrp="1"/>
          </p:cNvSpPr>
          <p:nvPr>
            <p:ph idx="1"/>
          </p:nvPr>
        </p:nvSpPr>
        <p:spPr>
          <a:xfrm>
            <a:off x="534848" y="1844824"/>
            <a:ext cx="7433360" cy="4038600"/>
          </a:xfrm>
        </p:spPr>
        <p:txBody>
          <a:bodyPr>
            <a:normAutofit/>
          </a:bodyPr>
          <a:lstStyle/>
          <a:p>
            <a:pPr marL="0" indent="0">
              <a:buNone/>
            </a:pPr>
            <a:r>
              <a:rPr lang="en-GB" sz="1700" dirty="0"/>
              <a:t>There will be more information shared via the ‘New Entrants’ tab on the school website. Please remember to keep an eye on this page as it will continue to be updated.</a:t>
            </a:r>
          </a:p>
          <a:p>
            <a:pPr marL="0" indent="0">
              <a:buNone/>
            </a:pPr>
            <a:endParaRPr lang="en-GB" sz="1700" dirty="0"/>
          </a:p>
          <a:p>
            <a:pPr marL="0" indent="0">
              <a:buNone/>
            </a:pPr>
            <a:r>
              <a:rPr lang="en-GB" sz="1700" dirty="0"/>
              <a:t> There will also be a follow up ‘New to Year 3’ parent and carer meeting in September. The class teachers and year group leads will lead the  majority of this meeting.   A letter will be sent out nearer the time for you to book on to the meeting. </a:t>
            </a:r>
          </a:p>
          <a:p>
            <a:pPr marL="0" indent="0">
              <a:buNone/>
            </a:pPr>
            <a:endParaRPr lang="en-GB" sz="1700" dirty="0"/>
          </a:p>
          <a:p>
            <a:pPr marL="0" indent="0">
              <a:buNone/>
            </a:pPr>
            <a:r>
              <a:rPr lang="en-GB" sz="1700" dirty="0"/>
              <a:t>At this point, the Year 3 team will be telling you all about the Year 3 curriculum and associated expectations, the trips, visits and residentials and essential reminders to ensure the Year 3 experience is as positive  and successful as possible for your child.</a:t>
            </a:r>
          </a:p>
        </p:txBody>
      </p:sp>
      <p:pic>
        <p:nvPicPr>
          <p:cNvPr id="5" name="Picture 4">
            <a:extLst>
              <a:ext uri="{FF2B5EF4-FFF2-40B4-BE49-F238E27FC236}">
                <a16:creationId xmlns:a16="http://schemas.microsoft.com/office/drawing/2014/main" id="{C14F2C71-4CE8-4B52-A768-C4B242BD08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622" y="1484790"/>
            <a:ext cx="3171893" cy="1784190"/>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a:extLst>
              <a:ext uri="{FF2B5EF4-FFF2-40B4-BE49-F238E27FC236}">
                <a16:creationId xmlns:a16="http://schemas.microsoft.com/office/drawing/2014/main" id="{6E9E99DB-C1CE-310F-B674-44726DB52E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27157" y="3459785"/>
            <a:ext cx="2513460" cy="25438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04917D3-710B-4B53-9951-08027D098E0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26556" y1="79533" x2="26556" y2="79533"/>
                        <a14:foregroundMark x1="45778" y1="86541" x2="45778" y2="86541"/>
                        <a14:foregroundMark x1="76222" y1="28254" x2="76222" y2="28254"/>
                      </a14:backgroundRemoval>
                    </a14:imgEffect>
                  </a14:imgLayer>
                </a14:imgProps>
              </a:ext>
              <a:ext uri="{28A0092B-C50C-407E-A947-70E740481C1C}">
                <a14:useLocalDpi xmlns:a14="http://schemas.microsoft.com/office/drawing/2010/main" val="0"/>
              </a:ext>
            </a:extLst>
          </a:blip>
          <a:stretch>
            <a:fillRect/>
          </a:stretch>
        </p:blipFill>
        <p:spPr>
          <a:xfrm>
            <a:off x="10776520" y="116632"/>
            <a:ext cx="1199621" cy="1198288"/>
          </a:xfrm>
          <a:prstGeom prst="rect">
            <a:avLst/>
          </a:prstGeom>
        </p:spPr>
      </p:pic>
    </p:spTree>
    <p:extLst>
      <p:ext uri="{BB962C8B-B14F-4D97-AF65-F5344CB8AC3E}">
        <p14:creationId xmlns:p14="http://schemas.microsoft.com/office/powerpoint/2010/main" val="136215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69" y="1361144"/>
            <a:ext cx="11449272" cy="4038600"/>
          </a:xfrm>
        </p:spPr>
        <p:txBody>
          <a:bodyPr>
            <a:normAutofit fontScale="92500"/>
          </a:bodyPr>
          <a:lstStyle/>
          <a:p>
            <a:pPr>
              <a:buFont typeface="Arial" panose="020B0604020202020204" pitchFamily="34" charset="0"/>
              <a:buChar char="•"/>
            </a:pPr>
            <a:r>
              <a:rPr lang="en-GB" sz="2400" dirty="0">
                <a:latin typeface="Candara" panose="020E0502030303020204" pitchFamily="34" charset="0"/>
              </a:rPr>
              <a:t>First point of contact with a class based query, should always be the Class Teacher. At Solent Junior School, the class teachers are available daily after school as they stand on the external classroom door that faces onto the playground.</a:t>
            </a:r>
          </a:p>
          <a:p>
            <a:pPr>
              <a:buFont typeface="Arial" panose="020B0604020202020204" pitchFamily="34" charset="0"/>
              <a:buChar char="•"/>
            </a:pPr>
            <a:endParaRPr lang="en-GB" sz="2400" dirty="0">
              <a:latin typeface="Candara" panose="020E0502030303020204" pitchFamily="34" charset="0"/>
            </a:endParaRPr>
          </a:p>
          <a:p>
            <a:pPr>
              <a:buFont typeface="Arial" panose="020B0604020202020204" pitchFamily="34" charset="0"/>
              <a:buChar char="•"/>
            </a:pPr>
            <a:endParaRPr lang="en-GB" sz="2400" dirty="0">
              <a:latin typeface="Candara" panose="020E0502030303020204" pitchFamily="34" charset="0"/>
            </a:endParaRPr>
          </a:p>
          <a:p>
            <a:pPr>
              <a:buFont typeface="Arial" panose="020B0604020202020204" pitchFamily="34" charset="0"/>
              <a:buChar char="•"/>
            </a:pPr>
            <a:endParaRPr lang="en-GB" sz="2400" dirty="0">
              <a:latin typeface="Candara" panose="020E0502030303020204" pitchFamily="34" charset="0"/>
            </a:endParaRPr>
          </a:p>
          <a:p>
            <a:pPr>
              <a:buFont typeface="Arial" panose="020B0604020202020204" pitchFamily="34" charset="0"/>
              <a:buChar char="•"/>
            </a:pPr>
            <a:r>
              <a:rPr lang="en-GB" sz="2400" dirty="0">
                <a:latin typeface="Candara" panose="020E0502030303020204" pitchFamily="34" charset="0"/>
              </a:rPr>
              <a:t>Alternatively, class teachers can be contacted via the ‘contact us’ tab on the school website.</a:t>
            </a:r>
          </a:p>
          <a:p>
            <a:pPr>
              <a:buFont typeface="Arial" panose="020B0604020202020204" pitchFamily="34" charset="0"/>
              <a:buChar char="•"/>
            </a:pPr>
            <a:r>
              <a:rPr lang="en-GB" sz="2400" dirty="0">
                <a:latin typeface="Candara" panose="020E0502030303020204" pitchFamily="34" charset="0"/>
              </a:rPr>
              <a:t>If you are visiting site, you can also leave a message with the school office for any member of staff. They are outside the main door taking messages both in the morning and afternoon at school collection time.</a:t>
            </a:r>
          </a:p>
          <a:p>
            <a:pPr marL="0" indent="0">
              <a:buNone/>
            </a:pPr>
            <a:endParaRPr lang="en-GB" dirty="0">
              <a:latin typeface="Candara" panose="020E0502030303020204" pitchFamily="34" charset="0"/>
            </a:endParaRPr>
          </a:p>
        </p:txBody>
      </p:sp>
      <p:graphicFrame>
        <p:nvGraphicFramePr>
          <p:cNvPr id="5" name="Diagram 4"/>
          <p:cNvGraphicFramePr/>
          <p:nvPr>
            <p:extLst>
              <p:ext uri="{D42A27DB-BD31-4B8C-83A1-F6EECF244321}">
                <p14:modId xmlns:p14="http://schemas.microsoft.com/office/powerpoint/2010/main" val="1804447398"/>
              </p:ext>
            </p:extLst>
          </p:nvPr>
        </p:nvGraphicFramePr>
        <p:xfrm>
          <a:off x="3215680" y="4849370"/>
          <a:ext cx="9505056" cy="2400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638627" y="377279"/>
            <a:ext cx="3705694" cy="769441"/>
          </a:xfrm>
          <a:prstGeom prst="rect">
            <a:avLst/>
          </a:prstGeom>
          <a:noFill/>
        </p:spPr>
        <p:txBody>
          <a:bodyPr wrap="none" rtlCol="0">
            <a:spAutoFit/>
          </a:bodyPr>
          <a:lstStyle/>
          <a:p>
            <a:r>
              <a:rPr lang="en-GB" sz="4400" dirty="0"/>
              <a:t>Contact Points</a:t>
            </a:r>
          </a:p>
        </p:txBody>
      </p:sp>
      <p:pic>
        <p:nvPicPr>
          <p:cNvPr id="8" name="Picture 7"/>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6556" y1="79533" x2="26556" y2="79533"/>
                        <a14:foregroundMark x1="45778" y1="86541" x2="45778" y2="86541"/>
                        <a14:foregroundMark x1="76222" y1="28254" x2="76222" y2="28254"/>
                      </a14:backgroundRemoval>
                    </a14:imgEffect>
                  </a14:imgLayer>
                </a14:imgProps>
              </a:ext>
              <a:ext uri="{28A0092B-C50C-407E-A947-70E740481C1C}">
                <a14:useLocalDpi xmlns:a14="http://schemas.microsoft.com/office/drawing/2010/main" val="0"/>
              </a:ext>
            </a:extLst>
          </a:blip>
          <a:stretch>
            <a:fillRect/>
          </a:stretch>
        </p:blipFill>
        <p:spPr>
          <a:xfrm>
            <a:off x="10848528" y="162856"/>
            <a:ext cx="1199621" cy="1198288"/>
          </a:xfrm>
          <a:prstGeom prst="rect">
            <a:avLst/>
          </a:prstGeom>
        </p:spPr>
      </p:pic>
      <p:pic>
        <p:nvPicPr>
          <p:cNvPr id="2" name="Picture 1">
            <a:extLst>
              <a:ext uri="{FF2B5EF4-FFF2-40B4-BE49-F238E27FC236}">
                <a16:creationId xmlns:a16="http://schemas.microsoft.com/office/drawing/2014/main" id="{CB302C46-9097-49EE-B1F9-6E397A69BEC1}"/>
              </a:ext>
            </a:extLst>
          </p:cNvPr>
          <p:cNvPicPr>
            <a:picLocks noChangeAspect="1"/>
          </p:cNvPicPr>
          <p:nvPr/>
        </p:nvPicPr>
        <p:blipFill>
          <a:blip r:embed="rId9"/>
          <a:stretch>
            <a:fillRect/>
          </a:stretch>
        </p:blipFill>
        <p:spPr>
          <a:xfrm>
            <a:off x="3215680" y="2566046"/>
            <a:ext cx="5472608" cy="1033527"/>
          </a:xfrm>
          <a:prstGeom prst="rect">
            <a:avLst/>
          </a:prstGeom>
        </p:spPr>
      </p:pic>
    </p:spTree>
    <p:extLst>
      <p:ext uri="{BB962C8B-B14F-4D97-AF65-F5344CB8AC3E}">
        <p14:creationId xmlns:p14="http://schemas.microsoft.com/office/powerpoint/2010/main" val="206947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33" y="19581"/>
            <a:ext cx="3950247" cy="1524000"/>
          </a:xfrm>
        </p:spPr>
        <p:txBody>
          <a:bodyPr>
            <a:normAutofit/>
          </a:bodyPr>
          <a:lstStyle/>
          <a:p>
            <a:pPr algn="ctr"/>
            <a:r>
              <a:rPr lang="en-GB" sz="6000" dirty="0">
                <a:solidFill>
                  <a:schemeClr val="tx1"/>
                </a:solidFill>
                <a:latin typeface="Candara" panose="020E0502030303020204" pitchFamily="34" charset="0"/>
              </a:rPr>
              <a:t>Who’s Who</a:t>
            </a:r>
          </a:p>
        </p:txBody>
      </p:sp>
      <p:sp>
        <p:nvSpPr>
          <p:cNvPr id="3" name="Content Placeholder 2"/>
          <p:cNvSpPr>
            <a:spLocks noGrp="1"/>
          </p:cNvSpPr>
          <p:nvPr>
            <p:ph idx="1"/>
          </p:nvPr>
        </p:nvSpPr>
        <p:spPr>
          <a:xfrm>
            <a:off x="2576960" y="1134638"/>
            <a:ext cx="6554867" cy="866726"/>
          </a:xfrm>
        </p:spPr>
        <p:txBody>
          <a:bodyPr>
            <a:normAutofit/>
          </a:bodyPr>
          <a:lstStyle/>
          <a:p>
            <a:pPr marL="0" indent="0" algn="ctr">
              <a:buNone/>
            </a:pPr>
            <a:r>
              <a:rPr lang="en-GB" sz="3600" dirty="0">
                <a:latin typeface="Candara" panose="020E0502030303020204" pitchFamily="34" charset="0"/>
              </a:rPr>
              <a:t>Year 3 Teaching &amp; Learning Team</a:t>
            </a:r>
          </a:p>
          <a:p>
            <a:pPr marL="0" indent="0" algn="ctr">
              <a:buNone/>
            </a:pPr>
            <a:endParaRPr lang="en-GB" sz="3600" dirty="0">
              <a:highlight>
                <a:srgbClr val="00FF00"/>
              </a:highlight>
              <a:latin typeface="Candara" panose="020E0502030303020204" pitchFamily="34" charset="0"/>
            </a:endParaRPr>
          </a:p>
        </p:txBody>
      </p:sp>
      <p:sp>
        <p:nvSpPr>
          <p:cNvPr id="8" name="TextBox 7"/>
          <p:cNvSpPr txBox="1"/>
          <p:nvPr/>
        </p:nvSpPr>
        <p:spPr>
          <a:xfrm>
            <a:off x="764331" y="5064264"/>
            <a:ext cx="2642070" cy="1200329"/>
          </a:xfrm>
          <a:prstGeom prst="rect">
            <a:avLst/>
          </a:prstGeom>
          <a:noFill/>
        </p:spPr>
        <p:txBody>
          <a:bodyPr wrap="none" rtlCol="0">
            <a:spAutoFit/>
          </a:bodyPr>
          <a:lstStyle/>
          <a:p>
            <a:pPr algn="ctr"/>
            <a:r>
              <a:rPr lang="en-GB" sz="3600" dirty="0"/>
              <a:t>Miss Parsons</a:t>
            </a:r>
          </a:p>
          <a:p>
            <a:pPr algn="ctr"/>
            <a:r>
              <a:rPr lang="en-GB" sz="3600" dirty="0"/>
              <a:t>(3P)</a:t>
            </a:r>
          </a:p>
        </p:txBody>
      </p:sp>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26556" y1="79533" x2="26556" y2="79533"/>
                        <a14:foregroundMark x1="45778" y1="86541" x2="45778" y2="86541"/>
                        <a14:foregroundMark x1="76222" y1="28254" x2="76222" y2="28254"/>
                      </a14:backgroundRemoval>
                    </a14:imgEffect>
                  </a14:imgLayer>
                </a14:imgProps>
              </a:ext>
              <a:ext uri="{28A0092B-C50C-407E-A947-70E740481C1C}">
                <a14:useLocalDpi xmlns:a14="http://schemas.microsoft.com/office/drawing/2010/main" val="0"/>
              </a:ext>
            </a:extLst>
          </a:blip>
          <a:stretch>
            <a:fillRect/>
          </a:stretch>
        </p:blipFill>
        <p:spPr>
          <a:xfrm>
            <a:off x="10732130" y="182437"/>
            <a:ext cx="1199621" cy="1198288"/>
          </a:xfrm>
          <a:prstGeom prst="rect">
            <a:avLst/>
          </a:prstGeom>
        </p:spPr>
      </p:pic>
      <p:sp>
        <p:nvSpPr>
          <p:cNvPr id="25" name="TextBox 24">
            <a:extLst>
              <a:ext uri="{FF2B5EF4-FFF2-40B4-BE49-F238E27FC236}">
                <a16:creationId xmlns:a16="http://schemas.microsoft.com/office/drawing/2014/main" id="{EA9E33B8-48B1-464C-9668-676ACD562D84}"/>
              </a:ext>
            </a:extLst>
          </p:cNvPr>
          <p:cNvSpPr txBox="1"/>
          <p:nvPr/>
        </p:nvSpPr>
        <p:spPr>
          <a:xfrm>
            <a:off x="4300104" y="3863935"/>
            <a:ext cx="3591792" cy="1754326"/>
          </a:xfrm>
          <a:prstGeom prst="rect">
            <a:avLst/>
          </a:prstGeom>
          <a:noFill/>
        </p:spPr>
        <p:txBody>
          <a:bodyPr wrap="square" rtlCol="0">
            <a:spAutoFit/>
          </a:bodyPr>
          <a:lstStyle/>
          <a:p>
            <a:pPr algn="ctr"/>
            <a:r>
              <a:rPr lang="en-GB" sz="3600" dirty="0"/>
              <a:t>Miss Hill &amp; Mrs Dodds </a:t>
            </a:r>
          </a:p>
          <a:p>
            <a:pPr algn="ctr"/>
            <a:r>
              <a:rPr lang="en-GB" sz="3600" dirty="0"/>
              <a:t>(3DH) </a:t>
            </a:r>
          </a:p>
        </p:txBody>
      </p:sp>
      <p:sp>
        <p:nvSpPr>
          <p:cNvPr id="27" name="TextBox 26">
            <a:extLst>
              <a:ext uri="{FF2B5EF4-FFF2-40B4-BE49-F238E27FC236}">
                <a16:creationId xmlns:a16="http://schemas.microsoft.com/office/drawing/2014/main" id="{E0226DDA-5089-441B-9854-3E152B21B135}"/>
              </a:ext>
            </a:extLst>
          </p:cNvPr>
          <p:cNvSpPr txBox="1"/>
          <p:nvPr/>
        </p:nvSpPr>
        <p:spPr>
          <a:xfrm>
            <a:off x="8976320" y="5123197"/>
            <a:ext cx="2093842" cy="1200329"/>
          </a:xfrm>
          <a:prstGeom prst="rect">
            <a:avLst/>
          </a:prstGeom>
          <a:noFill/>
        </p:spPr>
        <p:txBody>
          <a:bodyPr wrap="none" rtlCol="0">
            <a:spAutoFit/>
          </a:bodyPr>
          <a:lstStyle/>
          <a:p>
            <a:pPr algn="ctr"/>
            <a:r>
              <a:rPr lang="en-GB" sz="3600" dirty="0"/>
              <a:t>Mr Mason</a:t>
            </a:r>
          </a:p>
          <a:p>
            <a:pPr algn="ctr"/>
            <a:r>
              <a:rPr lang="en-GB" sz="3600" dirty="0"/>
              <a:t>(3M)</a:t>
            </a:r>
          </a:p>
        </p:txBody>
      </p:sp>
      <p:pic>
        <p:nvPicPr>
          <p:cNvPr id="7" name="Picture 6" descr="A person with a bun in her hair&#10;&#10;AI-generated content may be incorrect.">
            <a:extLst>
              <a:ext uri="{FF2B5EF4-FFF2-40B4-BE49-F238E27FC236}">
                <a16:creationId xmlns:a16="http://schemas.microsoft.com/office/drawing/2014/main" id="{7B91E476-16EC-F8D2-2433-5ADB80675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9856" y="1664625"/>
            <a:ext cx="1477156" cy="2224423"/>
          </a:xfrm>
          <a:prstGeom prst="rect">
            <a:avLst/>
          </a:prstGeom>
        </p:spPr>
      </p:pic>
      <p:pic>
        <p:nvPicPr>
          <p:cNvPr id="13" name="Picture 12" descr="A person in a tan jacket&#10;&#10;AI-generated content may be incorrect.">
            <a:extLst>
              <a:ext uri="{FF2B5EF4-FFF2-40B4-BE49-F238E27FC236}">
                <a16:creationId xmlns:a16="http://schemas.microsoft.com/office/drawing/2014/main" id="{60404E79-E4B9-FC98-00D7-0433EDD26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499" y="3043906"/>
            <a:ext cx="2469733" cy="1640057"/>
          </a:xfrm>
          <a:prstGeom prst="rect">
            <a:avLst/>
          </a:prstGeom>
        </p:spPr>
      </p:pic>
      <p:pic>
        <p:nvPicPr>
          <p:cNvPr id="15" name="Picture 14" descr="A person with a beard and mustache&#10;&#10;AI-generated content may be incorrect.">
            <a:extLst>
              <a:ext uri="{FF2B5EF4-FFF2-40B4-BE49-F238E27FC236}">
                <a16:creationId xmlns:a16="http://schemas.microsoft.com/office/drawing/2014/main" id="{AED91131-50DC-EDC8-036D-3D0A736342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6671" y="2629068"/>
            <a:ext cx="1607394" cy="2420547"/>
          </a:xfrm>
          <a:prstGeom prst="rect">
            <a:avLst/>
          </a:prstGeom>
        </p:spPr>
      </p:pic>
      <p:pic>
        <p:nvPicPr>
          <p:cNvPr id="5" name="Picture 4" descr="A person wearing glasses and a blue lanyard&#10;&#10;AI-generated content may be incorrect.">
            <a:extLst>
              <a:ext uri="{FF2B5EF4-FFF2-40B4-BE49-F238E27FC236}">
                <a16:creationId xmlns:a16="http://schemas.microsoft.com/office/drawing/2014/main" id="{51BB16C8-E009-E748-44EF-8706494BB7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676" y="1934532"/>
            <a:ext cx="1477156" cy="1967272"/>
          </a:xfrm>
          <a:prstGeom prst="rect">
            <a:avLst/>
          </a:prstGeom>
        </p:spPr>
      </p:pic>
    </p:spTree>
    <p:extLst>
      <p:ext uri="{BB962C8B-B14F-4D97-AF65-F5344CB8AC3E}">
        <p14:creationId xmlns:p14="http://schemas.microsoft.com/office/powerpoint/2010/main" val="1081325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DEDD6A-F6EB-4353-909C-4951F4F8D413}"/>
              </a:ext>
            </a:extLst>
          </p:cNvPr>
          <p:cNvPicPr>
            <a:picLocks noChangeAspect="1"/>
          </p:cNvPicPr>
          <p:nvPr/>
        </p:nvPicPr>
        <p:blipFill>
          <a:blip r:embed="rId2"/>
          <a:stretch>
            <a:fillRect/>
          </a:stretch>
        </p:blipFill>
        <p:spPr>
          <a:xfrm>
            <a:off x="1555179" y="2780928"/>
            <a:ext cx="9077325" cy="3800475"/>
          </a:xfrm>
          <a:prstGeom prst="rect">
            <a:avLst/>
          </a:prstGeom>
        </p:spPr>
      </p:pic>
      <p:sp>
        <p:nvSpPr>
          <p:cNvPr id="2" name="Title 1"/>
          <p:cNvSpPr>
            <a:spLocks noGrp="1"/>
          </p:cNvSpPr>
          <p:nvPr>
            <p:ph type="title"/>
          </p:nvPr>
        </p:nvSpPr>
        <p:spPr>
          <a:xfrm>
            <a:off x="1981200" y="522946"/>
            <a:ext cx="8229600" cy="1143000"/>
          </a:xfrm>
        </p:spPr>
        <p:txBody>
          <a:bodyPr>
            <a:normAutofit/>
          </a:bodyPr>
          <a:lstStyle/>
          <a:p>
            <a:pPr algn="ctr"/>
            <a:r>
              <a:rPr lang="en-GB" sz="6600" dirty="0">
                <a:solidFill>
                  <a:schemeClr val="tx1"/>
                </a:solidFill>
                <a:latin typeface="Candara" panose="020E0502030303020204" pitchFamily="34" charset="0"/>
              </a:rPr>
              <a:t>Communication</a:t>
            </a:r>
            <a:endParaRPr lang="en-US" sz="6600" dirty="0">
              <a:solidFill>
                <a:schemeClr val="tx1"/>
              </a:solidFill>
              <a:latin typeface="Candara" panose="020E0502030303020204" pitchFamily="34"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6556" y1="79533" x2="26556" y2="79533"/>
                        <a14:foregroundMark x1="45778" y1="86541" x2="45778" y2="86541"/>
                        <a14:foregroundMark x1="76222" y1="28254" x2="76222" y2="28254"/>
                      </a14:backgroundRemoval>
                    </a14:imgEffect>
                  </a14:imgLayer>
                </a14:imgProps>
              </a:ext>
              <a:ext uri="{28A0092B-C50C-407E-A947-70E740481C1C}">
                <a14:useLocalDpi xmlns:a14="http://schemas.microsoft.com/office/drawing/2010/main" val="0"/>
              </a:ext>
            </a:extLst>
          </a:blip>
          <a:stretch>
            <a:fillRect/>
          </a:stretch>
        </p:blipFill>
        <p:spPr>
          <a:xfrm>
            <a:off x="10632504" y="188640"/>
            <a:ext cx="1199621" cy="1198288"/>
          </a:xfrm>
          <a:prstGeom prst="rect">
            <a:avLst/>
          </a:prstGeom>
        </p:spPr>
      </p:pic>
      <p:sp>
        <p:nvSpPr>
          <p:cNvPr id="4" name="Rectangle 3">
            <a:extLst>
              <a:ext uri="{FF2B5EF4-FFF2-40B4-BE49-F238E27FC236}">
                <a16:creationId xmlns:a16="http://schemas.microsoft.com/office/drawing/2014/main" id="{36B60D70-EF29-4EF1-A7C1-A2237A31A0C7}"/>
              </a:ext>
            </a:extLst>
          </p:cNvPr>
          <p:cNvSpPr/>
          <p:nvPr/>
        </p:nvSpPr>
        <p:spPr>
          <a:xfrm>
            <a:off x="443372" y="1386928"/>
            <a:ext cx="11305256" cy="1138773"/>
          </a:xfrm>
          <a:prstGeom prst="rect">
            <a:avLst/>
          </a:prstGeom>
        </p:spPr>
        <p:txBody>
          <a:bodyPr wrap="square">
            <a:spAutoFit/>
          </a:bodyPr>
          <a:lstStyle/>
          <a:p>
            <a:pPr algn="ctr"/>
            <a:r>
              <a:rPr lang="en-GB" sz="3200" i="1" dirty="0">
                <a:latin typeface="Candara" panose="020E0502030303020204" pitchFamily="34" charset="0"/>
              </a:rPr>
              <a:t>We know that the good communication is essential</a:t>
            </a:r>
            <a:r>
              <a:rPr lang="en-GB" i="1" dirty="0">
                <a:solidFill>
                  <a:srgbClr val="146194">
                    <a:lumMod val="75000"/>
                  </a:srgbClr>
                </a:solidFill>
                <a:latin typeface="Candara" panose="020E0502030303020204" pitchFamily="34" charset="0"/>
              </a:rPr>
              <a:t>	</a:t>
            </a:r>
          </a:p>
          <a:p>
            <a:pPr algn="ctr"/>
            <a:r>
              <a:rPr lang="en-GB" i="1" dirty="0">
                <a:solidFill>
                  <a:srgbClr val="146194">
                    <a:lumMod val="75000"/>
                  </a:srgbClr>
                </a:solidFill>
                <a:latin typeface="Candara" panose="020E0502030303020204" pitchFamily="34" charset="0"/>
              </a:rPr>
              <a:t>If you are visiting school for a meeting, please always enter the school building via the office, so that we are able to sign you in and out of the building, even if it is for 5 minutes. This is the same entrance that you have used today.</a:t>
            </a:r>
            <a:endParaRPr lang="en-GB" sz="3200" i="1" dirty="0">
              <a:latin typeface="Candara" panose="020E0502030303020204" pitchFamily="34" charset="0"/>
            </a:endParaRPr>
          </a:p>
        </p:txBody>
      </p:sp>
      <p:sp>
        <p:nvSpPr>
          <p:cNvPr id="8" name="Content Placeholder 2">
            <a:extLst>
              <a:ext uri="{FF2B5EF4-FFF2-40B4-BE49-F238E27FC236}">
                <a16:creationId xmlns:a16="http://schemas.microsoft.com/office/drawing/2014/main" id="{141E2FFE-4568-47EB-9D24-0B5E64203662}"/>
              </a:ext>
            </a:extLst>
          </p:cNvPr>
          <p:cNvSpPr>
            <a:spLocks noGrp="1"/>
          </p:cNvSpPr>
          <p:nvPr>
            <p:ph idx="1"/>
          </p:nvPr>
        </p:nvSpPr>
        <p:spPr>
          <a:xfrm>
            <a:off x="2818566" y="2485516"/>
            <a:ext cx="6554867" cy="757435"/>
          </a:xfrm>
        </p:spPr>
        <p:txBody>
          <a:bodyPr>
            <a:normAutofit/>
          </a:bodyPr>
          <a:lstStyle/>
          <a:p>
            <a:pPr marL="0" indent="0" algn="ctr">
              <a:buNone/>
            </a:pPr>
            <a:r>
              <a:rPr lang="en-GB" sz="4000" dirty="0">
                <a:latin typeface="Candara" panose="020E0502030303020204" pitchFamily="34" charset="0"/>
              </a:rPr>
              <a:t>The Office Team</a:t>
            </a:r>
          </a:p>
        </p:txBody>
      </p:sp>
    </p:spTree>
    <p:extLst>
      <p:ext uri="{BB962C8B-B14F-4D97-AF65-F5344CB8AC3E}">
        <p14:creationId xmlns:p14="http://schemas.microsoft.com/office/powerpoint/2010/main" val="255260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22946"/>
            <a:ext cx="8229600" cy="1143000"/>
          </a:xfrm>
        </p:spPr>
        <p:txBody>
          <a:bodyPr>
            <a:normAutofit/>
          </a:bodyPr>
          <a:lstStyle/>
          <a:p>
            <a:pPr algn="ctr"/>
            <a:r>
              <a:rPr lang="en-GB" sz="6600" dirty="0">
                <a:solidFill>
                  <a:schemeClr val="tx1"/>
                </a:solidFill>
                <a:latin typeface="Candara" panose="020E0502030303020204" pitchFamily="34" charset="0"/>
              </a:rPr>
              <a:t>Communication</a:t>
            </a:r>
            <a:endParaRPr lang="en-US" sz="6600" dirty="0">
              <a:solidFill>
                <a:schemeClr val="tx1"/>
              </a:solidFill>
              <a:latin typeface="Candara" panose="020E0502030303020204" pitchFamily="34" charset="0"/>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26556" y1="79533" x2="26556" y2="79533"/>
                        <a14:foregroundMark x1="45778" y1="86541" x2="45778" y2="86541"/>
                        <a14:foregroundMark x1="76222" y1="28254" x2="76222" y2="28254"/>
                      </a14:backgroundRemoval>
                    </a14:imgEffect>
                  </a14:imgLayer>
                </a14:imgProps>
              </a:ext>
              <a:ext uri="{28A0092B-C50C-407E-A947-70E740481C1C}">
                <a14:useLocalDpi xmlns:a14="http://schemas.microsoft.com/office/drawing/2010/main" val="0"/>
              </a:ext>
            </a:extLst>
          </a:blip>
          <a:stretch>
            <a:fillRect/>
          </a:stretch>
        </p:blipFill>
        <p:spPr>
          <a:xfrm>
            <a:off x="10632504" y="188640"/>
            <a:ext cx="1199621" cy="1198288"/>
          </a:xfrm>
          <a:prstGeom prst="rect">
            <a:avLst/>
          </a:prstGeom>
        </p:spPr>
      </p:pic>
      <p:sp>
        <p:nvSpPr>
          <p:cNvPr id="4" name="Rectangle 3">
            <a:extLst>
              <a:ext uri="{FF2B5EF4-FFF2-40B4-BE49-F238E27FC236}">
                <a16:creationId xmlns:a16="http://schemas.microsoft.com/office/drawing/2014/main" id="{36B60D70-EF29-4EF1-A7C1-A2237A31A0C7}"/>
              </a:ext>
            </a:extLst>
          </p:cNvPr>
          <p:cNvSpPr/>
          <p:nvPr/>
        </p:nvSpPr>
        <p:spPr>
          <a:xfrm>
            <a:off x="443372" y="1386928"/>
            <a:ext cx="11305256" cy="1292662"/>
          </a:xfrm>
          <a:prstGeom prst="rect">
            <a:avLst/>
          </a:prstGeom>
        </p:spPr>
        <p:txBody>
          <a:bodyPr wrap="square">
            <a:spAutoFit/>
          </a:bodyPr>
          <a:lstStyle/>
          <a:p>
            <a:pPr algn="ctr"/>
            <a:r>
              <a:rPr lang="en-GB" sz="2800" i="1" dirty="0">
                <a:latin typeface="Candara" panose="020E0502030303020204" pitchFamily="34" charset="0"/>
              </a:rPr>
              <a:t>We know that the good communication is essential</a:t>
            </a:r>
            <a:r>
              <a:rPr lang="en-GB" sz="1600" i="1" dirty="0">
                <a:solidFill>
                  <a:srgbClr val="146194">
                    <a:lumMod val="75000"/>
                  </a:srgbClr>
                </a:solidFill>
                <a:latin typeface="Candara" panose="020E0502030303020204" pitchFamily="34" charset="0"/>
              </a:rPr>
              <a:t>	</a:t>
            </a:r>
          </a:p>
          <a:p>
            <a:pPr algn="ctr"/>
            <a:r>
              <a:rPr lang="en-GB" sz="1600" i="1" dirty="0">
                <a:solidFill>
                  <a:srgbClr val="146194">
                    <a:lumMod val="75000"/>
                  </a:srgbClr>
                </a:solidFill>
                <a:latin typeface="Candara" panose="020E0502030303020204" pitchFamily="34" charset="0"/>
              </a:rPr>
              <a:t>If you are visiting school for a meeting, please always enter the school building via the office, so that we are able to sign you in and out of the building, even if it is for 5 minutes. This is the same entrance that you have used today.</a:t>
            </a:r>
            <a:endParaRPr lang="en-GB" sz="2800" i="1" dirty="0">
              <a:latin typeface="Candara" panose="020E0502030303020204" pitchFamily="34" charset="0"/>
            </a:endParaRPr>
          </a:p>
          <a:p>
            <a:pPr algn="ctr"/>
            <a:r>
              <a:rPr lang="en-GB" i="1" dirty="0">
                <a:solidFill>
                  <a:srgbClr val="146194">
                    <a:lumMod val="75000"/>
                  </a:srgbClr>
                </a:solidFill>
                <a:latin typeface="Candara" panose="020E0502030303020204" pitchFamily="34" charset="0"/>
              </a:rPr>
              <a:t>	</a:t>
            </a:r>
          </a:p>
        </p:txBody>
      </p:sp>
      <p:sp>
        <p:nvSpPr>
          <p:cNvPr id="8" name="Content Placeholder 2">
            <a:extLst>
              <a:ext uri="{FF2B5EF4-FFF2-40B4-BE49-F238E27FC236}">
                <a16:creationId xmlns:a16="http://schemas.microsoft.com/office/drawing/2014/main" id="{141E2FFE-4568-47EB-9D24-0B5E64203662}"/>
              </a:ext>
            </a:extLst>
          </p:cNvPr>
          <p:cNvSpPr>
            <a:spLocks noGrp="1"/>
          </p:cNvSpPr>
          <p:nvPr>
            <p:ph idx="1"/>
          </p:nvPr>
        </p:nvSpPr>
        <p:spPr>
          <a:xfrm>
            <a:off x="5879976" y="2485516"/>
            <a:ext cx="3240360" cy="757435"/>
          </a:xfrm>
        </p:spPr>
        <p:txBody>
          <a:bodyPr>
            <a:normAutofit/>
          </a:bodyPr>
          <a:lstStyle/>
          <a:p>
            <a:pPr marL="0" indent="0" algn="ctr">
              <a:buNone/>
            </a:pPr>
            <a:r>
              <a:rPr lang="en-GB" sz="4000" dirty="0">
                <a:latin typeface="Candara" panose="020E0502030303020204" pitchFamily="34" charset="0"/>
              </a:rPr>
              <a:t>Newsletter</a:t>
            </a:r>
          </a:p>
        </p:txBody>
      </p:sp>
      <p:sp>
        <p:nvSpPr>
          <p:cNvPr id="5" name="TextBox 4">
            <a:extLst>
              <a:ext uri="{FF2B5EF4-FFF2-40B4-BE49-F238E27FC236}">
                <a16:creationId xmlns:a16="http://schemas.microsoft.com/office/drawing/2014/main" id="{D2E67F28-E463-40BA-A964-C06F84338A22}"/>
              </a:ext>
            </a:extLst>
          </p:cNvPr>
          <p:cNvSpPr txBox="1"/>
          <p:nvPr/>
        </p:nvSpPr>
        <p:spPr>
          <a:xfrm>
            <a:off x="6103965" y="3502297"/>
            <a:ext cx="5586691" cy="2031325"/>
          </a:xfrm>
          <a:prstGeom prst="rect">
            <a:avLst/>
          </a:prstGeom>
          <a:noFill/>
        </p:spPr>
        <p:txBody>
          <a:bodyPr wrap="square" rtlCol="0">
            <a:spAutoFit/>
          </a:bodyPr>
          <a:lstStyle/>
          <a:p>
            <a:pPr algn="ctr"/>
            <a:r>
              <a:rPr lang="en-GB" dirty="0">
                <a:latin typeface="Candara" panose="020E0502030303020204" pitchFamily="34" charset="0"/>
              </a:rPr>
              <a:t>Our school newsletter is normally issued weekly.  It is the best place for keeping up to date with everything that is going on across the two schools.  The dates list on the back page is updated weekly.  A dates list for 2024/2025 will be included in the edition coming home before the end of term!  This is also available via the school website. </a:t>
            </a:r>
          </a:p>
        </p:txBody>
      </p:sp>
      <p:pic>
        <p:nvPicPr>
          <p:cNvPr id="7" name="Picture 6">
            <a:extLst>
              <a:ext uri="{FF2B5EF4-FFF2-40B4-BE49-F238E27FC236}">
                <a16:creationId xmlns:a16="http://schemas.microsoft.com/office/drawing/2014/main" id="{4EAD52CE-11C4-40D3-A189-97F4745F9481}"/>
              </a:ext>
            </a:extLst>
          </p:cNvPr>
          <p:cNvPicPr>
            <a:picLocks noChangeAspect="1"/>
          </p:cNvPicPr>
          <p:nvPr/>
        </p:nvPicPr>
        <p:blipFill>
          <a:blip r:embed="rId4"/>
          <a:stretch>
            <a:fillRect/>
          </a:stretch>
        </p:blipFill>
        <p:spPr>
          <a:xfrm rot="20365123">
            <a:off x="771140" y="2964667"/>
            <a:ext cx="2116482" cy="2724084"/>
          </a:xfrm>
          <a:prstGeom prst="rect">
            <a:avLst/>
          </a:prstGeom>
        </p:spPr>
      </p:pic>
      <p:pic>
        <p:nvPicPr>
          <p:cNvPr id="9" name="Picture 8">
            <a:extLst>
              <a:ext uri="{FF2B5EF4-FFF2-40B4-BE49-F238E27FC236}">
                <a16:creationId xmlns:a16="http://schemas.microsoft.com/office/drawing/2014/main" id="{4DDC252A-6BE7-4F21-B7CC-2748B8B2B2AA}"/>
              </a:ext>
            </a:extLst>
          </p:cNvPr>
          <p:cNvPicPr>
            <a:picLocks noChangeAspect="1"/>
          </p:cNvPicPr>
          <p:nvPr/>
        </p:nvPicPr>
        <p:blipFill>
          <a:blip r:embed="rId5"/>
          <a:stretch>
            <a:fillRect/>
          </a:stretch>
        </p:blipFill>
        <p:spPr>
          <a:xfrm rot="20202198">
            <a:off x="3336528" y="2835917"/>
            <a:ext cx="2116482" cy="2760629"/>
          </a:xfrm>
          <a:prstGeom prst="rect">
            <a:avLst/>
          </a:prstGeom>
        </p:spPr>
      </p:pic>
    </p:spTree>
    <p:extLst>
      <p:ext uri="{BB962C8B-B14F-4D97-AF65-F5344CB8AC3E}">
        <p14:creationId xmlns:p14="http://schemas.microsoft.com/office/powerpoint/2010/main" val="3939673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22946"/>
            <a:ext cx="8229600" cy="1143000"/>
          </a:xfrm>
        </p:spPr>
        <p:txBody>
          <a:bodyPr>
            <a:normAutofit/>
          </a:bodyPr>
          <a:lstStyle/>
          <a:p>
            <a:pPr algn="ctr"/>
            <a:r>
              <a:rPr lang="en-GB" sz="6600" dirty="0">
                <a:solidFill>
                  <a:schemeClr val="tx1"/>
                </a:solidFill>
                <a:latin typeface="Candara" panose="020E0502030303020204" pitchFamily="34" charset="0"/>
              </a:rPr>
              <a:t>Communication</a:t>
            </a:r>
            <a:endParaRPr lang="en-US" sz="6600" dirty="0">
              <a:solidFill>
                <a:schemeClr val="tx1"/>
              </a:solidFill>
              <a:latin typeface="Candara" panose="020E0502030303020204" pitchFamily="34" charset="0"/>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26556" y1="79533" x2="26556" y2="79533"/>
                        <a14:foregroundMark x1="45778" y1="86541" x2="45778" y2="86541"/>
                        <a14:foregroundMark x1="76222" y1="28254" x2="76222" y2="28254"/>
                      </a14:backgroundRemoval>
                    </a14:imgEffect>
                  </a14:imgLayer>
                </a14:imgProps>
              </a:ext>
              <a:ext uri="{28A0092B-C50C-407E-A947-70E740481C1C}">
                <a14:useLocalDpi xmlns:a14="http://schemas.microsoft.com/office/drawing/2010/main" val="0"/>
              </a:ext>
            </a:extLst>
          </a:blip>
          <a:stretch>
            <a:fillRect/>
          </a:stretch>
        </p:blipFill>
        <p:spPr>
          <a:xfrm>
            <a:off x="10632504" y="188640"/>
            <a:ext cx="1199621" cy="1198288"/>
          </a:xfrm>
          <a:prstGeom prst="rect">
            <a:avLst/>
          </a:prstGeom>
        </p:spPr>
      </p:pic>
      <p:sp>
        <p:nvSpPr>
          <p:cNvPr id="4" name="Rectangle 3">
            <a:extLst>
              <a:ext uri="{FF2B5EF4-FFF2-40B4-BE49-F238E27FC236}">
                <a16:creationId xmlns:a16="http://schemas.microsoft.com/office/drawing/2014/main" id="{36B60D70-EF29-4EF1-A7C1-A2237A31A0C7}"/>
              </a:ext>
            </a:extLst>
          </p:cNvPr>
          <p:cNvSpPr/>
          <p:nvPr/>
        </p:nvSpPr>
        <p:spPr>
          <a:xfrm>
            <a:off x="443372" y="1386928"/>
            <a:ext cx="11305256" cy="584775"/>
          </a:xfrm>
          <a:prstGeom prst="rect">
            <a:avLst/>
          </a:prstGeom>
        </p:spPr>
        <p:txBody>
          <a:bodyPr wrap="square">
            <a:spAutoFit/>
          </a:bodyPr>
          <a:lstStyle/>
          <a:p>
            <a:pPr algn="ctr"/>
            <a:r>
              <a:rPr lang="en-GB" sz="3200" i="1" dirty="0">
                <a:latin typeface="Candara" panose="020E0502030303020204" pitchFamily="34" charset="0"/>
              </a:rPr>
              <a:t>We know that the good communication is essential</a:t>
            </a:r>
            <a:r>
              <a:rPr lang="en-GB" i="1" dirty="0">
                <a:solidFill>
                  <a:srgbClr val="146194">
                    <a:lumMod val="75000"/>
                  </a:srgbClr>
                </a:solidFill>
                <a:latin typeface="Candara" panose="020E0502030303020204" pitchFamily="34" charset="0"/>
              </a:rPr>
              <a:t>	</a:t>
            </a:r>
          </a:p>
        </p:txBody>
      </p:sp>
      <p:sp>
        <p:nvSpPr>
          <p:cNvPr id="8" name="Content Placeholder 2">
            <a:extLst>
              <a:ext uri="{FF2B5EF4-FFF2-40B4-BE49-F238E27FC236}">
                <a16:creationId xmlns:a16="http://schemas.microsoft.com/office/drawing/2014/main" id="{141E2FFE-4568-47EB-9D24-0B5E64203662}"/>
              </a:ext>
            </a:extLst>
          </p:cNvPr>
          <p:cNvSpPr>
            <a:spLocks noGrp="1"/>
          </p:cNvSpPr>
          <p:nvPr>
            <p:ph idx="1"/>
          </p:nvPr>
        </p:nvSpPr>
        <p:spPr>
          <a:xfrm>
            <a:off x="1775520" y="2485516"/>
            <a:ext cx="8856984" cy="757435"/>
          </a:xfrm>
        </p:spPr>
        <p:txBody>
          <a:bodyPr>
            <a:normAutofit/>
          </a:bodyPr>
          <a:lstStyle/>
          <a:p>
            <a:pPr marL="0" indent="0" algn="ctr">
              <a:buNone/>
            </a:pPr>
            <a:r>
              <a:rPr lang="en-GB" sz="4000" dirty="0">
                <a:latin typeface="Candara" panose="020E0502030303020204" pitchFamily="34" charset="0"/>
              </a:rPr>
              <a:t>Social Media – Always look for the logo!</a:t>
            </a:r>
          </a:p>
        </p:txBody>
      </p:sp>
      <p:pic>
        <p:nvPicPr>
          <p:cNvPr id="3" name="Picture 2">
            <a:extLst>
              <a:ext uri="{FF2B5EF4-FFF2-40B4-BE49-F238E27FC236}">
                <a16:creationId xmlns:a16="http://schemas.microsoft.com/office/drawing/2014/main" id="{8CDF066F-65B5-48C7-AB9D-79DF63E60932}"/>
              </a:ext>
            </a:extLst>
          </p:cNvPr>
          <p:cNvPicPr>
            <a:picLocks noChangeAspect="1"/>
          </p:cNvPicPr>
          <p:nvPr/>
        </p:nvPicPr>
        <p:blipFill>
          <a:blip r:embed="rId4"/>
          <a:stretch>
            <a:fillRect/>
          </a:stretch>
        </p:blipFill>
        <p:spPr>
          <a:xfrm>
            <a:off x="635732" y="3191273"/>
            <a:ext cx="10920536" cy="1148866"/>
          </a:xfrm>
          <a:prstGeom prst="rect">
            <a:avLst/>
          </a:prstGeom>
        </p:spPr>
      </p:pic>
      <p:sp>
        <p:nvSpPr>
          <p:cNvPr id="5" name="TextBox 4">
            <a:extLst>
              <a:ext uri="{FF2B5EF4-FFF2-40B4-BE49-F238E27FC236}">
                <a16:creationId xmlns:a16="http://schemas.microsoft.com/office/drawing/2014/main" id="{D2E67F28-E463-40BA-A964-C06F84338A22}"/>
              </a:ext>
            </a:extLst>
          </p:cNvPr>
          <p:cNvSpPr txBox="1"/>
          <p:nvPr/>
        </p:nvSpPr>
        <p:spPr>
          <a:xfrm>
            <a:off x="4583832" y="4581128"/>
            <a:ext cx="3459601" cy="646331"/>
          </a:xfrm>
          <a:prstGeom prst="rect">
            <a:avLst/>
          </a:prstGeom>
          <a:noFill/>
        </p:spPr>
        <p:txBody>
          <a:bodyPr wrap="none" rtlCol="0">
            <a:spAutoFit/>
          </a:bodyPr>
          <a:lstStyle/>
          <a:p>
            <a:pPr algn="ctr"/>
            <a:r>
              <a:rPr lang="en-GB" dirty="0">
                <a:latin typeface="Candara" panose="020E0502030303020204" pitchFamily="34" charset="0"/>
              </a:rPr>
              <a:t>Follow our TSS Instagram page or</a:t>
            </a:r>
          </a:p>
          <a:p>
            <a:pPr algn="ctr"/>
            <a:r>
              <a:rPr lang="en-GB" dirty="0">
                <a:latin typeface="Candara" panose="020E0502030303020204" pitchFamily="34" charset="0"/>
              </a:rPr>
              <a:t>Like the SJS page on Facebook!</a:t>
            </a:r>
          </a:p>
        </p:txBody>
      </p:sp>
    </p:spTree>
    <p:extLst>
      <p:ext uri="{BB962C8B-B14F-4D97-AF65-F5344CB8AC3E}">
        <p14:creationId xmlns:p14="http://schemas.microsoft.com/office/powerpoint/2010/main" val="985428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82352"/>
            <a:ext cx="5050904" cy="1143000"/>
          </a:xfrm>
        </p:spPr>
        <p:txBody>
          <a:bodyPr>
            <a:normAutofit/>
          </a:bodyPr>
          <a:lstStyle/>
          <a:p>
            <a:pPr algn="ctr"/>
            <a:r>
              <a:rPr lang="en-GB" sz="7200" dirty="0">
                <a:solidFill>
                  <a:schemeClr val="tx1"/>
                </a:solidFill>
                <a:latin typeface="Candara" panose="020E0502030303020204" pitchFamily="34" charset="0"/>
              </a:rPr>
              <a:t>Transition</a:t>
            </a:r>
            <a:endParaRPr lang="en-US" sz="7200" dirty="0">
              <a:solidFill>
                <a:schemeClr val="tx1"/>
              </a:solidFill>
              <a:latin typeface="Candara" panose="020E0502030303020204" pitchFamily="34" charset="0"/>
            </a:endParaRPr>
          </a:p>
        </p:txBody>
      </p:sp>
      <p:sp>
        <p:nvSpPr>
          <p:cNvPr id="3" name="Content Placeholder 2"/>
          <p:cNvSpPr>
            <a:spLocks noGrp="1"/>
          </p:cNvSpPr>
          <p:nvPr>
            <p:ph idx="1"/>
          </p:nvPr>
        </p:nvSpPr>
        <p:spPr>
          <a:xfrm>
            <a:off x="623392" y="1985205"/>
            <a:ext cx="10657184" cy="4490443"/>
          </a:xfrm>
        </p:spPr>
        <p:txBody>
          <a:bodyPr>
            <a:normAutofit/>
          </a:bodyPr>
          <a:lstStyle/>
          <a:p>
            <a:pPr marL="45720" indent="0">
              <a:buNone/>
            </a:pPr>
            <a:endParaRPr lang="en-GB" dirty="0">
              <a:latin typeface="Candara" panose="020E0502030303020204" pitchFamily="34" charset="0"/>
            </a:endParaRPr>
          </a:p>
          <a:p>
            <a:pPr>
              <a:buFont typeface="Arial" panose="020B0604020202020204" pitchFamily="34" charset="0"/>
              <a:buChar char="•"/>
            </a:pPr>
            <a:r>
              <a:rPr lang="en-GB" dirty="0">
                <a:latin typeface="Candara" panose="020E0502030303020204" pitchFamily="34" charset="0"/>
              </a:rPr>
              <a:t>The Solent Schools – Shared Approach.</a:t>
            </a:r>
          </a:p>
          <a:p>
            <a:pPr>
              <a:buFont typeface="Arial" panose="020B0604020202020204" pitchFamily="34" charset="0"/>
              <a:buChar char="•"/>
            </a:pPr>
            <a:r>
              <a:rPr lang="en-GB" dirty="0">
                <a:latin typeface="Candara" panose="020E0502030303020204" pitchFamily="34" charset="0"/>
              </a:rPr>
              <a:t>Wednesday 4</a:t>
            </a:r>
            <a:r>
              <a:rPr lang="en-GB" baseline="30000" dirty="0">
                <a:latin typeface="Candara" panose="020E0502030303020204" pitchFamily="34" charset="0"/>
              </a:rPr>
              <a:t>th</a:t>
            </a:r>
            <a:r>
              <a:rPr lang="en-GB" dirty="0">
                <a:latin typeface="Candara" panose="020E0502030303020204" pitchFamily="34" charset="0"/>
              </a:rPr>
              <a:t> June – Open Afternoon.</a:t>
            </a:r>
          </a:p>
          <a:p>
            <a:pPr>
              <a:buFont typeface="Arial" panose="020B0604020202020204" pitchFamily="34" charset="0"/>
              <a:buChar char="•"/>
            </a:pPr>
            <a:r>
              <a:rPr lang="en-GB" dirty="0">
                <a:latin typeface="Candara" panose="020E0502030303020204" pitchFamily="34" charset="0"/>
              </a:rPr>
              <a:t>Buddy Activities – Year 2 and Year 5 (June &amp; July).</a:t>
            </a:r>
          </a:p>
          <a:p>
            <a:pPr>
              <a:buFont typeface="Arial" panose="020B0604020202020204" pitchFamily="34" charset="0"/>
              <a:buChar char="•"/>
            </a:pPr>
            <a:r>
              <a:rPr lang="en-GB" dirty="0">
                <a:latin typeface="Candara" panose="020E0502030303020204" pitchFamily="34" charset="0"/>
              </a:rPr>
              <a:t>Transition Days – Activities will be flexible in line with the roadmap  (they are set for 30</a:t>
            </a:r>
            <a:r>
              <a:rPr lang="en-GB" baseline="30000" dirty="0">
                <a:latin typeface="Candara" panose="020E0502030303020204" pitchFamily="34" charset="0"/>
              </a:rPr>
              <a:t>th</a:t>
            </a:r>
            <a:r>
              <a:rPr lang="en-GB" dirty="0">
                <a:latin typeface="Candara" panose="020E0502030303020204" pitchFamily="34" charset="0"/>
              </a:rPr>
              <a:t> June &amp; 1</a:t>
            </a:r>
            <a:r>
              <a:rPr lang="en-GB" baseline="30000" dirty="0">
                <a:latin typeface="Candara" panose="020E0502030303020204" pitchFamily="34" charset="0"/>
              </a:rPr>
              <a:t>st</a:t>
            </a:r>
            <a:r>
              <a:rPr lang="en-GB" dirty="0">
                <a:latin typeface="Candara" panose="020E0502030303020204" pitchFamily="34" charset="0"/>
              </a:rPr>
              <a:t> July).</a:t>
            </a:r>
          </a:p>
          <a:p>
            <a:pPr>
              <a:buFont typeface="Arial" panose="020B0604020202020204" pitchFamily="34" charset="0"/>
              <a:buChar char="•"/>
            </a:pPr>
            <a:r>
              <a:rPr lang="en-GB" dirty="0">
                <a:latin typeface="Candara" panose="020E0502030303020204" pitchFamily="34" charset="0"/>
              </a:rPr>
              <a:t>Year 3 transition talks with Year 2 – additional provision (ELSA).</a:t>
            </a:r>
          </a:p>
          <a:p>
            <a:pPr>
              <a:buFont typeface="Arial" panose="020B0604020202020204" pitchFamily="34" charset="0"/>
              <a:buChar char="•"/>
            </a:pPr>
            <a:r>
              <a:rPr lang="en-GB" dirty="0">
                <a:latin typeface="Candara" panose="020E0502030303020204" pitchFamily="34" charset="0"/>
              </a:rPr>
              <a:t>There is a lot of information on the </a:t>
            </a:r>
            <a:r>
              <a:rPr lang="en-GB" dirty="0">
                <a:latin typeface="Candara" panose="020E0502030303020204" pitchFamily="34" charset="0"/>
                <a:hlinkClick r:id="rId2"/>
              </a:rPr>
              <a:t>school website </a:t>
            </a:r>
            <a:r>
              <a:rPr lang="en-GB" dirty="0">
                <a:latin typeface="Candara" panose="020E0502030303020204" pitchFamily="34" charset="0"/>
              </a:rPr>
              <a:t>that you could share with your child throughout the lead up to their move.</a:t>
            </a:r>
          </a:p>
          <a:p>
            <a:pPr>
              <a:buFont typeface="Arial" panose="020B0604020202020204" pitchFamily="34" charset="0"/>
              <a:buChar char="•"/>
            </a:pPr>
            <a:endParaRPr lang="en-GB" dirty="0">
              <a:latin typeface="Candara" panose="020E0502030303020204" pitchFamily="34"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6556" y1="79533" x2="26556" y2="79533"/>
                        <a14:foregroundMark x1="45778" y1="86541" x2="45778" y2="86541"/>
                        <a14:foregroundMark x1="76222" y1="28254" x2="76222" y2="28254"/>
                      </a14:backgroundRemoval>
                    </a14:imgEffect>
                  </a14:imgLayer>
                </a14:imgProps>
              </a:ext>
              <a:ext uri="{28A0092B-C50C-407E-A947-70E740481C1C}">
                <a14:useLocalDpi xmlns:a14="http://schemas.microsoft.com/office/drawing/2010/main" val="0"/>
              </a:ext>
            </a:extLst>
          </a:blip>
          <a:stretch>
            <a:fillRect/>
          </a:stretch>
        </p:blipFill>
        <p:spPr>
          <a:xfrm>
            <a:off x="10776520" y="188640"/>
            <a:ext cx="1199621" cy="1198288"/>
          </a:xfrm>
          <a:prstGeom prst="rect">
            <a:avLst/>
          </a:prstGeom>
        </p:spPr>
      </p:pic>
      <p:pic>
        <p:nvPicPr>
          <p:cNvPr id="5" name="Picture 4">
            <a:extLst>
              <a:ext uri="{FF2B5EF4-FFF2-40B4-BE49-F238E27FC236}">
                <a16:creationId xmlns:a16="http://schemas.microsoft.com/office/drawing/2014/main" id="{031E1B0B-6EFE-4342-A88C-57A54E09B1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1275" y="483016"/>
            <a:ext cx="4725245" cy="2657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569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326" y="0"/>
            <a:ext cx="6554867" cy="1524000"/>
          </a:xfrm>
        </p:spPr>
        <p:txBody>
          <a:bodyPr>
            <a:normAutofit/>
          </a:bodyPr>
          <a:lstStyle/>
          <a:p>
            <a:pPr algn="ctr"/>
            <a:r>
              <a:rPr lang="en-GB" sz="6000" dirty="0">
                <a:solidFill>
                  <a:schemeClr val="tx1"/>
                </a:solidFill>
                <a:latin typeface="Candara" panose="020E0502030303020204" pitchFamily="34" charset="0"/>
              </a:rPr>
              <a:t>Who’s Who</a:t>
            </a:r>
          </a:p>
        </p:txBody>
      </p:sp>
      <p:sp>
        <p:nvSpPr>
          <p:cNvPr id="3" name="Content Placeholder 2"/>
          <p:cNvSpPr>
            <a:spLocks noGrp="1"/>
          </p:cNvSpPr>
          <p:nvPr>
            <p:ph idx="1"/>
          </p:nvPr>
        </p:nvSpPr>
        <p:spPr>
          <a:xfrm>
            <a:off x="2433759" y="1269764"/>
            <a:ext cx="6554867" cy="692437"/>
          </a:xfrm>
        </p:spPr>
        <p:txBody>
          <a:bodyPr>
            <a:normAutofit/>
          </a:bodyPr>
          <a:lstStyle/>
          <a:p>
            <a:pPr marL="0" indent="0" algn="ctr">
              <a:buNone/>
            </a:pPr>
            <a:r>
              <a:rPr lang="en-GB" sz="3600" dirty="0">
                <a:latin typeface="Candara" panose="020E0502030303020204" pitchFamily="34" charset="0"/>
              </a:rPr>
              <a:t>The Pastoral Team</a:t>
            </a:r>
          </a:p>
        </p:txBody>
      </p:sp>
      <p:sp>
        <p:nvSpPr>
          <p:cNvPr id="7" name="TextBox 6"/>
          <p:cNvSpPr txBox="1"/>
          <p:nvPr/>
        </p:nvSpPr>
        <p:spPr>
          <a:xfrm>
            <a:off x="4433648" y="5018314"/>
            <a:ext cx="2132315" cy="1200329"/>
          </a:xfrm>
          <a:prstGeom prst="rect">
            <a:avLst/>
          </a:prstGeom>
          <a:noFill/>
        </p:spPr>
        <p:txBody>
          <a:bodyPr wrap="none" rtlCol="0">
            <a:spAutoFit/>
          </a:bodyPr>
          <a:lstStyle/>
          <a:p>
            <a:pPr algn="ctr"/>
            <a:r>
              <a:rPr lang="en-GB" dirty="0">
                <a:latin typeface="Candara" panose="020E0502030303020204" pitchFamily="34" charset="0"/>
              </a:rPr>
              <a:t>Mrs McQuilken </a:t>
            </a:r>
          </a:p>
          <a:p>
            <a:pPr algn="ctr"/>
            <a:r>
              <a:rPr lang="en-GB" dirty="0" err="1">
                <a:latin typeface="Candara" panose="020E0502030303020204" pitchFamily="34" charset="0"/>
              </a:rPr>
              <a:t>Sendco</a:t>
            </a:r>
            <a:endParaRPr lang="en-GB" dirty="0">
              <a:latin typeface="Candara" panose="020E0502030303020204" pitchFamily="34" charset="0"/>
            </a:endParaRPr>
          </a:p>
          <a:p>
            <a:pPr algn="ctr"/>
            <a:r>
              <a:rPr lang="en-GB" dirty="0">
                <a:latin typeface="Candara" panose="020E0502030303020204" pitchFamily="34" charset="0"/>
              </a:rPr>
              <a:t>(Deputy Designated</a:t>
            </a:r>
          </a:p>
          <a:p>
            <a:pPr algn="ctr"/>
            <a:r>
              <a:rPr lang="en-GB" dirty="0">
                <a:latin typeface="Candara" panose="020E0502030303020204" pitchFamily="34" charset="0"/>
              </a:rPr>
              <a:t>Safeguarding Lead</a:t>
            </a:r>
            <a:r>
              <a:rPr lang="en-GB" dirty="0"/>
              <a:t>)</a:t>
            </a:r>
          </a:p>
        </p:txBody>
      </p:sp>
      <p:sp>
        <p:nvSpPr>
          <p:cNvPr id="8" name="TextBox 7"/>
          <p:cNvSpPr txBox="1"/>
          <p:nvPr/>
        </p:nvSpPr>
        <p:spPr>
          <a:xfrm>
            <a:off x="824010" y="5287116"/>
            <a:ext cx="1132041" cy="923330"/>
          </a:xfrm>
          <a:prstGeom prst="rect">
            <a:avLst/>
          </a:prstGeom>
          <a:noFill/>
        </p:spPr>
        <p:txBody>
          <a:bodyPr wrap="none" rtlCol="0">
            <a:spAutoFit/>
          </a:bodyPr>
          <a:lstStyle/>
          <a:p>
            <a:r>
              <a:rPr lang="en-GB" dirty="0">
                <a:latin typeface="Candara" panose="020E0502030303020204" pitchFamily="34" charset="0"/>
              </a:rPr>
              <a:t>Mrs Witt</a:t>
            </a:r>
          </a:p>
          <a:p>
            <a:pPr algn="ctr"/>
            <a:r>
              <a:rPr lang="en-GB" dirty="0">
                <a:latin typeface="Candara" panose="020E0502030303020204" pitchFamily="34" charset="0"/>
              </a:rPr>
              <a:t>ELSA</a:t>
            </a:r>
          </a:p>
          <a:p>
            <a:pPr algn="ctr"/>
            <a:r>
              <a:rPr lang="en-GB" dirty="0">
                <a:latin typeface="Candara" panose="020E0502030303020204" pitchFamily="34" charset="0"/>
              </a:rPr>
              <a:t>Lead LSA </a:t>
            </a:r>
          </a:p>
        </p:txBody>
      </p:sp>
      <p:sp>
        <p:nvSpPr>
          <p:cNvPr id="9" name="TextBox 8"/>
          <p:cNvSpPr txBox="1"/>
          <p:nvPr/>
        </p:nvSpPr>
        <p:spPr>
          <a:xfrm>
            <a:off x="6847203" y="5149132"/>
            <a:ext cx="1502334" cy="646331"/>
          </a:xfrm>
          <a:prstGeom prst="rect">
            <a:avLst/>
          </a:prstGeom>
          <a:noFill/>
        </p:spPr>
        <p:txBody>
          <a:bodyPr wrap="none" rtlCol="0">
            <a:spAutoFit/>
          </a:bodyPr>
          <a:lstStyle/>
          <a:p>
            <a:r>
              <a:rPr lang="en-GB" dirty="0">
                <a:latin typeface="Candara" panose="020E0502030303020204" pitchFamily="34" charset="0"/>
              </a:rPr>
              <a:t>Mrs Langford</a:t>
            </a:r>
          </a:p>
          <a:p>
            <a:pPr algn="ctr"/>
            <a:r>
              <a:rPr lang="en-GB" dirty="0">
                <a:latin typeface="Candara" panose="020E0502030303020204" pitchFamily="34" charset="0"/>
              </a:rPr>
              <a:t>ELSA</a:t>
            </a:r>
          </a:p>
        </p:txBody>
      </p:sp>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26556" y1="79533" x2="26556" y2="79533"/>
                        <a14:foregroundMark x1="45778" y1="86541" x2="45778" y2="86541"/>
                        <a14:foregroundMark x1="76222" y1="28254" x2="76222" y2="28254"/>
                      </a14:backgroundRemoval>
                    </a14:imgEffect>
                  </a14:imgLayer>
                </a14:imgProps>
              </a:ext>
              <a:ext uri="{28A0092B-C50C-407E-A947-70E740481C1C}">
                <a14:useLocalDpi xmlns:a14="http://schemas.microsoft.com/office/drawing/2010/main" val="0"/>
              </a:ext>
            </a:extLst>
          </a:blip>
          <a:stretch>
            <a:fillRect/>
          </a:stretch>
        </p:blipFill>
        <p:spPr>
          <a:xfrm>
            <a:off x="10776520" y="102293"/>
            <a:ext cx="1199621" cy="1198288"/>
          </a:xfrm>
          <a:prstGeom prst="rect">
            <a:avLst/>
          </a:prstGeom>
        </p:spPr>
      </p:pic>
      <p:pic>
        <p:nvPicPr>
          <p:cNvPr id="12" name="Picture 11">
            <a:extLst>
              <a:ext uri="{FF2B5EF4-FFF2-40B4-BE49-F238E27FC236}">
                <a16:creationId xmlns:a16="http://schemas.microsoft.com/office/drawing/2014/main" id="{E3B4F2F6-00EA-47DB-9D54-6B2D7DFE0F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643" y="2049970"/>
            <a:ext cx="1956611" cy="294590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67E5B4FA-5D14-40CA-954A-B4D513FB1920}"/>
              </a:ext>
            </a:extLst>
          </p:cNvPr>
          <p:cNvSpPr txBox="1"/>
          <p:nvPr/>
        </p:nvSpPr>
        <p:spPr>
          <a:xfrm>
            <a:off x="8421007" y="1316798"/>
            <a:ext cx="3344955" cy="3970318"/>
          </a:xfrm>
          <a:prstGeom prst="rect">
            <a:avLst/>
          </a:prstGeom>
          <a:noFill/>
        </p:spPr>
        <p:txBody>
          <a:bodyPr wrap="none" rtlCol="0">
            <a:spAutoFit/>
          </a:bodyPr>
          <a:lstStyle/>
          <a:p>
            <a:pPr algn="ctr"/>
            <a:r>
              <a:rPr lang="en-GB" dirty="0">
                <a:latin typeface="Candara" panose="020E0502030303020204" pitchFamily="34" charset="0"/>
              </a:rPr>
              <a:t>Designated Safeguarding Lead</a:t>
            </a:r>
          </a:p>
          <a:p>
            <a:endParaRPr lang="en-GB" dirty="0">
              <a:latin typeface="Candara" panose="020E0502030303020204" pitchFamily="34" charset="0"/>
            </a:endParaRPr>
          </a:p>
          <a:p>
            <a:pPr algn="ctr"/>
            <a:endParaRPr lang="en-GB" dirty="0">
              <a:latin typeface="Candara" panose="020E0502030303020204" pitchFamily="34" charset="0"/>
            </a:endParaRPr>
          </a:p>
          <a:p>
            <a:pPr algn="ctr"/>
            <a:endParaRPr lang="en-GB" dirty="0">
              <a:latin typeface="Candara" panose="020E0502030303020204" pitchFamily="34" charset="0"/>
            </a:endParaRPr>
          </a:p>
          <a:p>
            <a:pPr algn="ctr"/>
            <a:endParaRPr lang="en-GB" dirty="0">
              <a:latin typeface="Candara" panose="020E0502030303020204" pitchFamily="34" charset="0"/>
            </a:endParaRPr>
          </a:p>
          <a:p>
            <a:pPr algn="ctr"/>
            <a:endParaRPr lang="en-GB" dirty="0">
              <a:latin typeface="Candara" panose="020E0502030303020204" pitchFamily="34" charset="0"/>
            </a:endParaRPr>
          </a:p>
          <a:p>
            <a:pPr algn="ctr"/>
            <a:endParaRPr lang="en-GB" dirty="0">
              <a:latin typeface="Candara" panose="020E0502030303020204" pitchFamily="34" charset="0"/>
            </a:endParaRPr>
          </a:p>
          <a:p>
            <a:pPr algn="ctr"/>
            <a:r>
              <a:rPr lang="en-GB" dirty="0">
                <a:latin typeface="Candara" panose="020E0502030303020204" pitchFamily="34" charset="0"/>
              </a:rPr>
              <a:t>Mrs Peterkin-Aldred</a:t>
            </a:r>
          </a:p>
          <a:p>
            <a:pPr algn="ctr"/>
            <a:endParaRPr lang="en-GB" dirty="0">
              <a:latin typeface="Candara" panose="020E0502030303020204" pitchFamily="34" charset="0"/>
            </a:endParaRPr>
          </a:p>
          <a:p>
            <a:pPr algn="ctr"/>
            <a:r>
              <a:rPr lang="en-GB" dirty="0">
                <a:latin typeface="Candara" panose="020E0502030303020204" pitchFamily="34" charset="0"/>
              </a:rPr>
              <a:t>Deputy Designated</a:t>
            </a:r>
          </a:p>
          <a:p>
            <a:pPr algn="ctr"/>
            <a:r>
              <a:rPr lang="en-GB" dirty="0">
                <a:latin typeface="Candara" panose="020E0502030303020204" pitchFamily="34" charset="0"/>
              </a:rPr>
              <a:t>Safeguarding Leads</a:t>
            </a:r>
          </a:p>
          <a:p>
            <a:pPr algn="ctr"/>
            <a:endParaRPr lang="en-GB" dirty="0">
              <a:latin typeface="Candara" panose="020E0502030303020204" pitchFamily="34" charset="0"/>
            </a:endParaRPr>
          </a:p>
          <a:p>
            <a:pPr algn="ctr"/>
            <a:r>
              <a:rPr lang="en-GB" dirty="0">
                <a:latin typeface="Candara" panose="020E0502030303020204" pitchFamily="34" charset="0"/>
              </a:rPr>
              <a:t>Mrs Wilby                     Miss Smith </a:t>
            </a:r>
            <a:endParaRPr lang="en-GB" dirty="0"/>
          </a:p>
          <a:p>
            <a:pPr algn="ctr"/>
            <a:endParaRPr lang="en-GB" dirty="0">
              <a:latin typeface="Candara" panose="020E0502030303020204" pitchFamily="34" charset="0"/>
            </a:endParaRPr>
          </a:p>
        </p:txBody>
      </p:sp>
      <p:pic>
        <p:nvPicPr>
          <p:cNvPr id="13" name="Picture 12">
            <a:extLst>
              <a:ext uri="{FF2B5EF4-FFF2-40B4-BE49-F238E27FC236}">
                <a16:creationId xmlns:a16="http://schemas.microsoft.com/office/drawing/2014/main" id="{54286A95-7D78-4810-82DE-653892E363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1066" y="2102192"/>
            <a:ext cx="1857111" cy="278319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84553B4F-7D44-491E-B87A-D2C3D0D177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5229" y="4995879"/>
            <a:ext cx="1074832" cy="1610815"/>
          </a:xfrm>
          <a:prstGeom prst="rect">
            <a:avLst/>
          </a:prstGeom>
        </p:spPr>
      </p:pic>
      <p:pic>
        <p:nvPicPr>
          <p:cNvPr id="17" name="Picture 16">
            <a:extLst>
              <a:ext uri="{FF2B5EF4-FFF2-40B4-BE49-F238E27FC236}">
                <a16:creationId xmlns:a16="http://schemas.microsoft.com/office/drawing/2014/main" id="{51A9AE79-A049-43E6-B8E8-5B24BF0C82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12579" y="1686523"/>
            <a:ext cx="1053334" cy="1585919"/>
          </a:xfrm>
          <a:prstGeom prst="rect">
            <a:avLst/>
          </a:prstGeom>
        </p:spPr>
      </p:pic>
      <p:pic>
        <p:nvPicPr>
          <p:cNvPr id="10" name="Picture 9" descr="A person wearing glasses smiling&#10;&#10;AI-generated content may be incorrect.">
            <a:extLst>
              <a:ext uri="{FF2B5EF4-FFF2-40B4-BE49-F238E27FC236}">
                <a16:creationId xmlns:a16="http://schemas.microsoft.com/office/drawing/2014/main" id="{3019FD26-6BB8-951C-EDB5-4E9E0DEB9E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1105" y="5051901"/>
            <a:ext cx="1053335" cy="1586199"/>
          </a:xfrm>
          <a:prstGeom prst="rect">
            <a:avLst/>
          </a:prstGeom>
        </p:spPr>
      </p:pic>
      <p:pic>
        <p:nvPicPr>
          <p:cNvPr id="16" name="Picture 15" descr="A person with blonde hair smiling&#10;&#10;AI-generated content may be incorrect.">
            <a:extLst>
              <a:ext uri="{FF2B5EF4-FFF2-40B4-BE49-F238E27FC236}">
                <a16:creationId xmlns:a16="http://schemas.microsoft.com/office/drawing/2014/main" id="{7D3FC559-F6DE-F4A4-10E4-23C7F888D7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83932" y="2128716"/>
            <a:ext cx="1837517" cy="2767084"/>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0E4C9159-FA96-6A93-96D5-FCA676418F1C}"/>
              </a:ext>
            </a:extLst>
          </p:cNvPr>
          <p:cNvSpPr txBox="1"/>
          <p:nvPr/>
        </p:nvSpPr>
        <p:spPr>
          <a:xfrm>
            <a:off x="2790723" y="5295312"/>
            <a:ext cx="1345240" cy="923330"/>
          </a:xfrm>
          <a:prstGeom prst="rect">
            <a:avLst/>
          </a:prstGeom>
          <a:noFill/>
        </p:spPr>
        <p:txBody>
          <a:bodyPr wrap="none" rtlCol="0">
            <a:spAutoFit/>
          </a:bodyPr>
          <a:lstStyle/>
          <a:p>
            <a:r>
              <a:rPr lang="en-GB" dirty="0">
                <a:latin typeface="Candara" panose="020E0502030303020204" pitchFamily="34" charset="0"/>
              </a:rPr>
              <a:t>Mrs Herron </a:t>
            </a:r>
          </a:p>
          <a:p>
            <a:r>
              <a:rPr lang="en-GB" dirty="0">
                <a:latin typeface="Candara" panose="020E0502030303020204" pitchFamily="34" charset="0"/>
              </a:rPr>
              <a:t>Lead LSA</a:t>
            </a:r>
          </a:p>
          <a:p>
            <a:r>
              <a:rPr lang="en-GB" dirty="0">
                <a:latin typeface="Candara" panose="020E0502030303020204" pitchFamily="34" charset="0"/>
              </a:rPr>
              <a:t>Inclusion </a:t>
            </a:r>
          </a:p>
        </p:txBody>
      </p:sp>
      <p:pic>
        <p:nvPicPr>
          <p:cNvPr id="18" name="Picture 17">
            <a:extLst>
              <a:ext uri="{FF2B5EF4-FFF2-40B4-BE49-F238E27FC236}">
                <a16:creationId xmlns:a16="http://schemas.microsoft.com/office/drawing/2014/main" id="{C58D1FC0-8EF5-9B64-B7BA-8A8C5C59D707}"/>
              </a:ext>
            </a:extLst>
          </p:cNvPr>
          <p:cNvPicPr>
            <a:picLocks noChangeAspect="1"/>
          </p:cNvPicPr>
          <p:nvPr/>
        </p:nvPicPr>
        <p:blipFill>
          <a:blip r:embed="rId10"/>
          <a:stretch>
            <a:fillRect/>
          </a:stretch>
        </p:blipFill>
        <p:spPr>
          <a:xfrm>
            <a:off x="2570337" y="2345135"/>
            <a:ext cx="1751051" cy="2613701"/>
          </a:xfrm>
          <a:prstGeom prst="rect">
            <a:avLst/>
          </a:prstGeom>
        </p:spPr>
      </p:pic>
    </p:spTree>
    <p:extLst>
      <p:ext uri="{BB962C8B-B14F-4D97-AF65-F5344CB8AC3E}">
        <p14:creationId xmlns:p14="http://schemas.microsoft.com/office/powerpoint/2010/main" val="3906152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7A7C3-95E5-48B8-842F-55420479ACC5}"/>
              </a:ext>
            </a:extLst>
          </p:cNvPr>
          <p:cNvPicPr>
            <a:picLocks noChangeAspect="1"/>
          </p:cNvPicPr>
          <p:nvPr/>
        </p:nvPicPr>
        <p:blipFill>
          <a:blip r:embed="rId2"/>
          <a:stretch>
            <a:fillRect/>
          </a:stretch>
        </p:blipFill>
        <p:spPr>
          <a:xfrm>
            <a:off x="551384" y="992460"/>
            <a:ext cx="11182350" cy="5676900"/>
          </a:xfrm>
          <a:prstGeom prst="rect">
            <a:avLst/>
          </a:prstGeom>
        </p:spPr>
      </p:pic>
      <p:sp>
        <p:nvSpPr>
          <p:cNvPr id="2" name="Title 1"/>
          <p:cNvSpPr>
            <a:spLocks noGrp="1"/>
          </p:cNvSpPr>
          <p:nvPr>
            <p:ph type="title"/>
          </p:nvPr>
        </p:nvSpPr>
        <p:spPr>
          <a:xfrm>
            <a:off x="3359696" y="88893"/>
            <a:ext cx="5040560" cy="1143000"/>
          </a:xfrm>
        </p:spPr>
        <p:txBody>
          <a:bodyPr/>
          <a:lstStyle/>
          <a:p>
            <a:pPr algn="ctr"/>
            <a:r>
              <a:rPr lang="en-GB" dirty="0">
                <a:latin typeface="Candara" panose="020E0502030303020204" pitchFamily="34" charset="0"/>
              </a:rPr>
              <a:t>Timetable</a:t>
            </a:r>
            <a:endParaRPr lang="en-US" dirty="0">
              <a:latin typeface="Candara" panose="020E0502030303020204" pitchFamily="34" charset="0"/>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6556" y1="79533" x2="26556" y2="79533"/>
                        <a14:foregroundMark x1="45778" y1="86541" x2="45778" y2="86541"/>
                        <a14:foregroundMark x1="76222" y1="28254" x2="76222" y2="28254"/>
                      </a14:backgroundRemoval>
                    </a14:imgEffect>
                  </a14:imgLayer>
                </a14:imgProps>
              </a:ext>
              <a:ext uri="{28A0092B-C50C-407E-A947-70E740481C1C}">
                <a14:useLocalDpi xmlns:a14="http://schemas.microsoft.com/office/drawing/2010/main" val="0"/>
              </a:ext>
            </a:extLst>
          </a:blip>
          <a:stretch>
            <a:fillRect/>
          </a:stretch>
        </p:blipFill>
        <p:spPr>
          <a:xfrm>
            <a:off x="10704512" y="188640"/>
            <a:ext cx="1199621" cy="1198288"/>
          </a:xfrm>
          <a:prstGeom prst="rect">
            <a:avLst/>
          </a:prstGeom>
        </p:spPr>
      </p:pic>
      <p:sp>
        <p:nvSpPr>
          <p:cNvPr id="6" name="Rectangle: Rounded Corners 5">
            <a:extLst>
              <a:ext uri="{FF2B5EF4-FFF2-40B4-BE49-F238E27FC236}">
                <a16:creationId xmlns:a16="http://schemas.microsoft.com/office/drawing/2014/main" id="{6C7F3B47-ADFB-4F5A-838B-225DEC2828B0}"/>
              </a:ext>
            </a:extLst>
          </p:cNvPr>
          <p:cNvSpPr/>
          <p:nvPr/>
        </p:nvSpPr>
        <p:spPr>
          <a:xfrm>
            <a:off x="983432" y="1804433"/>
            <a:ext cx="10153128" cy="381492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ndara" panose="020E0502030303020204" pitchFamily="34" charset="0"/>
              </a:rPr>
              <a:t>In the morning gates open at 8.25am and close at 8.40am.</a:t>
            </a:r>
          </a:p>
          <a:p>
            <a:pPr algn="ctr"/>
            <a:r>
              <a:rPr lang="en-GB" dirty="0">
                <a:latin typeface="Candara" panose="020E0502030303020204" pitchFamily="34" charset="0"/>
              </a:rPr>
              <a:t>In the afternoon gates open at 2.50pm and school finishes at 3pm.</a:t>
            </a:r>
          </a:p>
          <a:p>
            <a:pPr algn="ctr"/>
            <a:endParaRPr lang="en-GB" dirty="0">
              <a:latin typeface="Candara" panose="020E0502030303020204" pitchFamily="34" charset="0"/>
            </a:endParaRPr>
          </a:p>
          <a:p>
            <a:pPr algn="ctr"/>
            <a:r>
              <a:rPr lang="en-GB" dirty="0">
                <a:latin typeface="Candara" panose="020E0502030303020204" pitchFamily="34" charset="0"/>
              </a:rPr>
              <a:t>Lower school entrance and exit is via the car park pedestrian gate (East entrance).</a:t>
            </a:r>
          </a:p>
          <a:p>
            <a:pPr algn="ctr"/>
            <a:r>
              <a:rPr lang="en-GB" dirty="0">
                <a:latin typeface="Candara" panose="020E0502030303020204" pitchFamily="34" charset="0"/>
              </a:rPr>
              <a:t>Upper school entrance and exit is via the main office gate (West entrance).</a:t>
            </a:r>
          </a:p>
          <a:p>
            <a:pPr algn="ctr"/>
            <a:endParaRPr lang="en-GB" dirty="0">
              <a:latin typeface="Candara" panose="020E0502030303020204" pitchFamily="34" charset="0"/>
            </a:endParaRPr>
          </a:p>
          <a:p>
            <a:pPr algn="ctr"/>
            <a:r>
              <a:rPr lang="en-GB" dirty="0">
                <a:latin typeface="Candara" panose="020E0502030303020204" pitchFamily="34" charset="0"/>
              </a:rPr>
              <a:t>Year 3 &amp; 4 (lower school) pupils can be left at the gate (it is supervised) in the morning, but must be collected by a known adult at the classroom door at the end of the day. They will not be dismissed until a known adult is present.</a:t>
            </a:r>
          </a:p>
          <a:p>
            <a:pPr algn="ctr"/>
            <a:endParaRPr lang="en-GB" dirty="0">
              <a:latin typeface="Candara" panose="020E0502030303020204" pitchFamily="34" charset="0"/>
            </a:endParaRPr>
          </a:p>
          <a:p>
            <a:pPr algn="ctr"/>
            <a:r>
              <a:rPr lang="en-GB" dirty="0">
                <a:latin typeface="Candara" panose="020E0502030303020204" pitchFamily="34" charset="0"/>
              </a:rPr>
              <a:t>Year 5 &amp; 6 (upper school) are dismissed independently and their parents and carers wait outside the front of the school on the pavement.</a:t>
            </a:r>
            <a:endParaRPr lang="en-GB" dirty="0"/>
          </a:p>
        </p:txBody>
      </p:sp>
    </p:spTree>
    <p:extLst>
      <p:ext uri="{BB962C8B-B14F-4D97-AF65-F5344CB8AC3E}">
        <p14:creationId xmlns:p14="http://schemas.microsoft.com/office/powerpoint/2010/main" val="165250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additive="base">
                                        <p:cTn id="4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Basis">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867D93C07B94469678848F9BE95E90" ma:contentTypeVersion="11" ma:contentTypeDescription="Create a new document." ma:contentTypeScope="" ma:versionID="cb928a593bfa56e970f923074d663dac">
  <xsd:schema xmlns:xsd="http://www.w3.org/2001/XMLSchema" xmlns:xs="http://www.w3.org/2001/XMLSchema" xmlns:p="http://schemas.microsoft.com/office/2006/metadata/properties" xmlns:ns2="0f7f9351-1def-41b5-8776-c787a26a7152" xmlns:ns3="cc645278-313a-42ef-ae9a-c0cff84db9cd" targetNamespace="http://schemas.microsoft.com/office/2006/metadata/properties" ma:root="true" ma:fieldsID="e6f3c261838b5a18cca6dd0f889e97dc" ns2:_="" ns3:_="">
    <xsd:import namespace="0f7f9351-1def-41b5-8776-c787a26a7152"/>
    <xsd:import namespace="cc645278-313a-42ef-ae9a-c0cff84db9c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f9351-1def-41b5-8776-c787a26a715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d30f9bad-483c-4ac1-9bee-79c77cbcf275}" ma:internalName="TaxCatchAll" ma:showField="CatchAllData" ma:web="0f7f9351-1def-41b5-8776-c787a26a71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645278-313a-42ef-ae9a-c0cff84db9c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5e3a382-2beb-4ad0-9f89-de065b49c743"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645278-313a-42ef-ae9a-c0cff84db9cd">
      <Terms xmlns="http://schemas.microsoft.com/office/infopath/2007/PartnerControls"/>
    </lcf76f155ced4ddcb4097134ff3c332f>
    <TaxCatchAll xmlns="0f7f9351-1def-41b5-8776-c787a26a7152" xsi:nil="true"/>
    <_dlc_DocId xmlns="0f7f9351-1def-41b5-8776-c787a26a7152">NNRARSFNZ2DJ-69135009-8831</_dlc_DocId>
    <_dlc_DocIdUrl xmlns="0f7f9351-1def-41b5-8776-c787a26a7152">
      <Url>https://thesolentschools.sharepoint.com/sites/SJ-LettersHome/_layouts/15/DocIdRedir.aspx?ID=NNRARSFNZ2DJ-69135009-8831</Url>
      <Description>NNRARSFNZ2DJ-69135009-8831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1D89838-0A41-4E74-9222-E28E5D3E72C0}"/>
</file>

<file path=customXml/itemProps2.xml><?xml version="1.0" encoding="utf-8"?>
<ds:datastoreItem xmlns:ds="http://schemas.openxmlformats.org/officeDocument/2006/customXml" ds:itemID="{3EBAF249-C428-4629-9A04-73F6FF88AF6A}">
  <ds:schemaRefs>
    <ds:schemaRef ds:uri="76c0f746-4d5d-4175-ba2e-34ea62e7305a"/>
    <ds:schemaRef ds:uri="http://purl.org/dc/terms/"/>
    <ds:schemaRef ds:uri="http://schemas.microsoft.com/office/infopath/2007/PartnerControls"/>
    <ds:schemaRef ds:uri="http://schemas.microsoft.com/office/2006/documentManagement/types"/>
    <ds:schemaRef ds:uri="eccc725b-1f52-4195-95fb-b572b40280d0"/>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D5435BF-5C30-4CF0-B847-4D5C41CEEF23}">
  <ds:schemaRefs>
    <ds:schemaRef ds:uri="http://schemas.microsoft.com/sharepoint/v3/contenttype/forms"/>
  </ds:schemaRefs>
</ds:datastoreItem>
</file>

<file path=customXml/itemProps4.xml><?xml version="1.0" encoding="utf-8"?>
<ds:datastoreItem xmlns:ds="http://schemas.openxmlformats.org/officeDocument/2006/customXml" ds:itemID="{E3015A04-3D61-4C8E-BAC8-5A77922C819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TM03457444[[fn=Basis]]</Template>
  <TotalTime>4611</TotalTime>
  <Words>1241</Words>
  <Application>Microsoft Office PowerPoint</Application>
  <PresentationFormat>Widescreen</PresentationFormat>
  <Paragraphs>123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Candara</vt:lpstr>
      <vt:lpstr>Corbel</vt:lpstr>
      <vt:lpstr>Wingdings</vt:lpstr>
      <vt:lpstr>Basis</vt:lpstr>
      <vt:lpstr>Welcome! Solent Junior School New Parent &amp; Carer Meeting 2025 </vt:lpstr>
      <vt:lpstr>PowerPoint Presentation</vt:lpstr>
      <vt:lpstr>Who’s Who</vt:lpstr>
      <vt:lpstr>Communication</vt:lpstr>
      <vt:lpstr>Communication</vt:lpstr>
      <vt:lpstr>Communication</vt:lpstr>
      <vt:lpstr>Transition</vt:lpstr>
      <vt:lpstr>Who’s Who</vt:lpstr>
      <vt:lpstr>Timetable</vt:lpstr>
      <vt:lpstr>Celebrating Success</vt:lpstr>
      <vt:lpstr>Student Voice</vt:lpstr>
      <vt:lpstr> </vt:lpstr>
      <vt:lpstr>The First Day</vt:lpstr>
      <vt:lpstr>Lunches</vt:lpstr>
      <vt:lpstr>PowerPoint Presentation</vt:lpstr>
      <vt:lpstr>Next Year 3 parent &amp; carer meeting!</vt:lpstr>
    </vt:vector>
  </TitlesOfParts>
  <Company>Solent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Solent Schools</dc:title>
  <dc:creator>LPeterkin</dc:creator>
  <cp:lastModifiedBy>L Peterkin-Aldred</cp:lastModifiedBy>
  <cp:revision>164</cp:revision>
  <cp:lastPrinted>2014-07-08T14:49:06Z</cp:lastPrinted>
  <dcterms:created xsi:type="dcterms:W3CDTF">2012-01-11T13:35:17Z</dcterms:created>
  <dcterms:modified xsi:type="dcterms:W3CDTF">2025-07-09T16:11:07Z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0x01010028867D93C07B94469678848F9BE95E90</vt:lpwstr>
  </property>
  <property fmtid="{D5CDD505-2E9C-101B-9397-08002B2CF9AE}" pid="3" name="Order">
    <vt:r8>3503200</vt:r8>
  </property>
  <property fmtid="{D5CDD505-2E9C-101B-9397-08002B2CF9AE}" pid="4" name="_dlc_DocIdItemGuid">
    <vt:lpwstr>64cbff11-817b-4539-9790-65432609681f</vt:lpwstr>
  </property>
  <property fmtid="{D5CDD505-2E9C-101B-9397-08002B2CF9AE}" pid="5" name="MediaServiceImageTags">
    <vt:lpwstr/>
  </property>
</Properties>
</file>